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4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1668" y="-6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CEC56-CE77-446D-90C3-96B86529EF4A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15B7E1-7EF0-478F-98D7-B1EC88824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1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>
                <a:latin typeface="Arial" pitchFamily="34" charset="0"/>
                <a:cs typeface="Arial" pitchFamily="34" charset="0"/>
              </a:rPr>
              <a:t>Agree to agree- as many as 70% of everyone who walks through HP’s door are purchasing supplements each </a:t>
            </a:r>
            <a:br>
              <a:rPr lang="en-US" altLang="zh-TW" smtClean="0">
                <a:latin typeface="Arial" pitchFamily="34" charset="0"/>
                <a:cs typeface="Arial" pitchFamily="34" charset="0"/>
              </a:rPr>
            </a:br>
            <a:r>
              <a:rPr lang="en-US" altLang="zh-TW" smtClean="0">
                <a:latin typeface="Arial" pitchFamily="34" charset="0"/>
                <a:cs typeface="Arial" pitchFamily="34" charset="0"/>
              </a:rPr>
              <a:t>and every day, whether it's Calcium, or a One-a-day Multiple vitamin or Omega III or handfuls of who-knows-what! </a:t>
            </a:r>
          </a:p>
          <a:p>
            <a:pPr>
              <a:spcBef>
                <a:spcPct val="0"/>
              </a:spcBef>
            </a:pPr>
            <a:endParaRPr lang="en-US" altLang="zh-TW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97A519-63B1-460D-8C55-1C8455D4C6A0}" type="slidenum">
              <a:rPr lang="en-US" altLang="zh-TW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zh-TW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>
                <a:latin typeface="Arial" pitchFamily="34" charset="0"/>
                <a:cs typeface="Arial" pitchFamily="34" charset="0"/>
              </a:rPr>
              <a:t>“Even though there are more credible scientific studies coming out year in and year out that support nutritional supplementation and it's benefits, I think we can also agree that the industry as a whole is riddled with a lot of "Junk science." </a:t>
            </a:r>
          </a:p>
          <a:p>
            <a:pPr>
              <a:spcBef>
                <a:spcPct val="0"/>
              </a:spcBef>
            </a:pPr>
            <a:endParaRPr lang="en-US" altLang="zh-TW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DCD814-B4B5-4E2D-860F-A20C2DD58AEB}" type="slidenum">
              <a:rPr lang="en-US" altLang="zh-TW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zh-TW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>
                <a:latin typeface="Arial" pitchFamily="34" charset="0"/>
                <a:cs typeface="Arial" pitchFamily="34" charset="0"/>
              </a:rPr>
              <a:t>Couple that with the fact that most commercial tablet and capsule vitamins have poor absorption rates. (bedpan bullets)</a:t>
            </a:r>
          </a:p>
          <a:p>
            <a:pPr>
              <a:spcBef>
                <a:spcPct val="0"/>
              </a:spcBef>
              <a:buFont typeface="Wingdings" pitchFamily="2" charset="2"/>
              <a:buNone/>
            </a:pPr>
            <a:endParaRPr lang="en-US" altLang="zh-TW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ct val="0"/>
              </a:spcBef>
            </a:pPr>
            <a:r>
              <a:rPr lang="en-US" altLang="zh-TW" smtClean="0">
                <a:latin typeface="Arial" pitchFamily="34" charset="0"/>
                <a:cs typeface="Arial" pitchFamily="34" charset="0"/>
              </a:rPr>
              <a:t>Even the vitamin pills that do breakdown, are exposed to 45 minutes to 4 hours of bombardment by stomach acids and enzymes before they ever reach the absorption site in the intestines. In the process most of the nutrient content is destroyed. </a:t>
            </a:r>
          </a:p>
          <a:p>
            <a:pPr>
              <a:spcBef>
                <a:spcPct val="0"/>
              </a:spcBef>
            </a:pPr>
            <a:endParaRPr lang="en-US" altLang="zh-TW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89FA4E5-726B-4EA8-808C-101FC315B095}" type="slidenum">
              <a:rPr lang="en-US" altLang="zh-TW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altLang="zh-TW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/>
              <a:t>For those that may need further convincing, we see here an x-ray of pills taken that did not dissolve. They did not get absorbed into the bloodstream and get to release their actives.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41F37BC-7E38-4DC4-8BEB-FA6C73CFFC99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49E79D3-BE1F-49D4-9A56-74A3441B50F5}" type="slidenum">
              <a:rPr lang="en-US" altLang="zh-TW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zh-TW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zh-TW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F48C3C-F590-4D51-8847-D03708F22FC1}" type="slidenum">
              <a:rPr lang="en-US" altLang="zh-TW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zh-TW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4E8CE09-C0B1-4CB6-8F62-20C1015076D9}" type="slidenum">
              <a:rPr lang="en-US" altLang="zh-TW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altLang="zh-TW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81000" y="685800"/>
            <a:ext cx="6096000" cy="3430588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altLang="zh-TW" smtClean="0"/>
              <a:t>Isotonix products are carefully formulated using the right ratio of sugars in the right amounts.  Because Isotonix empty from the stomach in a controlled fashion, the absorption sites and carriers are not saturated.  This promotes maximum absorption.</a:t>
            </a:r>
          </a:p>
          <a:p>
            <a:pPr>
              <a:spcBef>
                <a:spcPct val="0"/>
              </a:spcBef>
            </a:pPr>
            <a:endParaRPr lang="en-US" altLang="zh-TW" smtClean="0"/>
          </a:p>
          <a:p>
            <a:pPr>
              <a:spcBef>
                <a:spcPct val="0"/>
              </a:spcBef>
            </a:pPr>
            <a:endParaRPr lang="en-US" altLang="zh-TW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80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2446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098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F7B4-FA32-4D5E-8790-131216630D6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C2A-E55D-4E4A-99AE-ABC2B19D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103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F7B4-FA32-4D5E-8790-131216630D6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C2A-E55D-4E4A-99AE-ABC2B19D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211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F7B4-FA32-4D5E-8790-131216630D6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C2A-E55D-4E4A-99AE-ABC2B19D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369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F7B4-FA32-4D5E-8790-131216630D6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C2A-E55D-4E4A-99AE-ABC2B19D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135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F7B4-FA32-4D5E-8790-131216630D6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C2A-E55D-4E4A-99AE-ABC2B19D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119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F7B4-FA32-4D5E-8790-131216630D6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C2A-E55D-4E4A-99AE-ABC2B19D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2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F7B4-FA32-4D5E-8790-131216630D6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C2A-E55D-4E4A-99AE-ABC2B19D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545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F7B4-FA32-4D5E-8790-131216630D6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C2A-E55D-4E4A-99AE-ABC2B19D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5850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F7B4-FA32-4D5E-8790-131216630D6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C2A-E55D-4E4A-99AE-ABC2B19D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6106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F7B4-FA32-4D5E-8790-131216630D6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C2A-E55D-4E4A-99AE-ABC2B19D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4617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2F7B4-FA32-4D5E-8790-131216630D6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EEC2A-E55D-4E4A-99AE-ABC2B19DD6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226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8C4-C8E8-4B08-A7EA-EF0C6BF1E81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9B69-8193-4095-BB1D-8F087143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82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8C4-C8E8-4B08-A7EA-EF0C6BF1E81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9B69-8193-4095-BB1D-8F087143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83390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8C4-C8E8-4B08-A7EA-EF0C6BF1E81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9B69-8193-4095-BB1D-8F087143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053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8C4-C8E8-4B08-A7EA-EF0C6BF1E81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9B69-8193-4095-BB1D-8F087143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6083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8C4-C8E8-4B08-A7EA-EF0C6BF1E81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9B69-8193-4095-BB1D-8F087143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072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8C4-C8E8-4B08-A7EA-EF0C6BF1E81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9B69-8193-4095-BB1D-8F087143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240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8C4-C8E8-4B08-A7EA-EF0C6BF1E81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9B69-8193-4095-BB1D-8F087143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40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6276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8C4-C8E8-4B08-A7EA-EF0C6BF1E81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9B69-8193-4095-BB1D-8F087143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1402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8C4-C8E8-4B08-A7EA-EF0C6BF1E81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9B69-8193-4095-BB1D-8F087143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39015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8C4-C8E8-4B08-A7EA-EF0C6BF1E81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9B69-8193-4095-BB1D-8F087143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0887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868C4-C8E8-4B08-A7EA-EF0C6BF1E81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0F9B69-8193-4095-BB1D-8F08714384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872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261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426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697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38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21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9C2F6-9E67-4B30-ACF3-D53BEADAB1E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862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7030" r="38899" b="38677"/>
          <a:stretch/>
        </p:blipFill>
        <p:spPr>
          <a:xfrm rot="10800000">
            <a:off x="0" y="3662747"/>
            <a:ext cx="9144000" cy="1480753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C2F6-9E67-4B30-ACF3-D53BEADAB1E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640388-B87C-4A85-B6D4-BAD5C29290E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8496" r="38899" b="28013"/>
          <a:stretch/>
        </p:blipFill>
        <p:spPr>
          <a:xfrm>
            <a:off x="0" y="0"/>
            <a:ext cx="9144000" cy="243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5"/>
          <p:cNvPicPr>
            <a:picLocks noChangeAspect="1" noChangeArrowheads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69312" y="4095750"/>
            <a:ext cx="905142" cy="888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1000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2F7B4-FA32-4D5E-8790-131216630D6F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EEC2A-E55D-4E4A-99AE-ABC2B19DD691}" type="slidenum">
              <a:rPr lang="en-US" smtClean="0"/>
              <a:t>‹#›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477" b="25000"/>
          <a:stretch/>
        </p:blipFill>
        <p:spPr bwMode="auto">
          <a:xfrm>
            <a:off x="0" y="-855663"/>
            <a:ext cx="9144000" cy="5999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 userDrawn="1"/>
        </p:nvSpPr>
        <p:spPr>
          <a:xfrm>
            <a:off x="-228600" y="-171450"/>
            <a:ext cx="10134600" cy="5562600"/>
          </a:xfrm>
          <a:prstGeom prst="rect">
            <a:avLst/>
          </a:prstGeom>
          <a:solidFill>
            <a:schemeClr val="bg1">
              <a:lumMod val="95000"/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7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2868C4-C8E8-4B08-A7EA-EF0C6BF1E81C}" type="datetimeFigureOut">
              <a:rPr lang="en-US" smtClean="0"/>
              <a:t>4/21/2016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0F9B69-8193-4095-BB1D-8F087143849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8496" r="38899" b="28013"/>
          <a:stretch/>
        </p:blipFill>
        <p:spPr>
          <a:xfrm>
            <a:off x="0" y="0"/>
            <a:ext cx="9144000" cy="24337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7030" r="38899" b="38677"/>
          <a:stretch/>
        </p:blipFill>
        <p:spPr>
          <a:xfrm rot="10800000">
            <a:off x="0" y="3662747"/>
            <a:ext cx="9144000" cy="14807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0291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-76379"/>
            <a:ext cx="7848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dirty="0" err="1" smtClean="0">
                <a:solidFill>
                  <a:srgbClr val="003366"/>
                </a:solidFill>
                <a:ea typeface="Apple LiGothic" pitchFamily="2" charset="-120"/>
              </a:rPr>
              <a:t>Isotonix</a:t>
            </a:r>
            <a:r>
              <a:rPr lang="en-US" altLang="zh-TW" sz="3600" dirty="0" smtClean="0">
                <a:solidFill>
                  <a:srgbClr val="003366"/>
                </a:solidFill>
                <a:ea typeface="Apple LiGothic" pitchFamily="2" charset="-120"/>
              </a:rPr>
              <a:t>® </a:t>
            </a:r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</a:rPr>
              <a:t>的優勢  </a:t>
            </a:r>
            <a:endParaRPr lang="en-US" altLang="zh-TW" sz="3600" dirty="0" smtClean="0">
              <a:solidFill>
                <a:srgbClr val="003366"/>
              </a:solidFill>
              <a:ea typeface="Apple LiGothic" pitchFamily="2" charset="-120"/>
            </a:endParaRPr>
          </a:p>
          <a:p>
            <a:pPr algn="ctr"/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</a:rPr>
              <a:t>獨一無二的傳輸系統</a:t>
            </a:r>
            <a:endParaRPr lang="en-US" sz="3600" dirty="0">
              <a:solidFill>
                <a:srgbClr val="003366"/>
              </a:solidFill>
              <a:ea typeface="Apple LiGothic" pitchFamily="2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5" t="2893" r="9480" b="37527"/>
          <a:stretch/>
        </p:blipFill>
        <p:spPr>
          <a:xfrm>
            <a:off x="827312" y="1429331"/>
            <a:ext cx="2481526" cy="2912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283438" y="2114550"/>
            <a:ext cx="590384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ts val="1200"/>
              </a:spcBef>
              <a:defRPr/>
            </a:pPr>
            <a:r>
              <a:rPr lang="zh-TW" altLang="en-US" sz="36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高級顧問經理</a:t>
            </a:r>
            <a:r>
              <a:rPr lang="zh-TW" altLang="en-US" sz="36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級</a:t>
            </a:r>
            <a:r>
              <a:rPr lang="en-US" altLang="zh-TW" sz="36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/>
            </a:r>
            <a:br>
              <a:rPr lang="en-US" altLang="zh-TW" sz="36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</a:br>
            <a:r>
              <a:rPr lang="en-US" altLang="zh-TW" sz="36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Director</a:t>
            </a:r>
            <a:endParaRPr lang="en-US" sz="3600" b="1" dirty="0">
              <a:solidFill>
                <a:srgbClr val="003366"/>
              </a:solidFill>
              <a:ea typeface="Apple LiGothic" pitchFamily="2" charset="-120"/>
              <a:cs typeface="Heiti TC Light"/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3487108" y="3409950"/>
            <a:ext cx="54965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zh-TW" altLang="en-US" sz="2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四個佣金週期共賺取</a:t>
            </a:r>
            <a:r>
              <a:rPr lang="en-US" altLang="en-US" sz="2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HK$138,000</a:t>
            </a:r>
            <a:endParaRPr lang="en-US" altLang="en-US" sz="2800" dirty="0">
              <a:solidFill>
                <a:srgbClr val="003366"/>
              </a:solidFill>
              <a:ea typeface="Apple LiGothic" pitchFamily="2" charset="-120"/>
              <a:cs typeface="Heiti TC Light"/>
            </a:endParaRPr>
          </a:p>
          <a:p>
            <a:pPr algn="ctr">
              <a:lnSpc>
                <a:spcPts val="1800"/>
              </a:lnSpc>
              <a:spcBef>
                <a:spcPts val="1200"/>
              </a:spcBef>
              <a:defRPr/>
            </a:pPr>
            <a:r>
              <a:rPr lang="en-US" sz="2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HK$138,000 </a:t>
            </a:r>
            <a:r>
              <a:rPr lang="en-US" sz="2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in 4 Commission weeks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4435614"/>
            <a:ext cx="77925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本簡報中提到的收入等級純屬舉例說明，無意代表美安香</a:t>
            </a:r>
            <a:r>
              <a:rPr lang="zh-TW" altLang="en-US" sz="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港超連鎖™店主的</a:t>
            </a:r>
            <a:r>
              <a:rPr lang="zh-TW" altLang="en-US" sz="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一般收入，也無意表示任何超連</a:t>
            </a:r>
            <a:r>
              <a:rPr lang="zh-TW" altLang="en-US" sz="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主皆可賺取同等收入。美安香港超連</a:t>
            </a:r>
            <a:r>
              <a:rPr lang="zh-TW" altLang="en-US" sz="800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鎖™店</a:t>
            </a:r>
            <a:r>
              <a:rPr lang="zh-TW" altLang="en-US" sz="800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主的成功與否，取決於其在發展事業時的努力、才能與投入程度。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The income levels mentioned in the following presentation are for illustration purposes only. They are not intended to represent the income of a typical Market Hong Kong </a:t>
            </a:r>
            <a:r>
              <a:rPr lang="en-US" altLang="zh-TW" sz="800" b="1" dirty="0" err="1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™Owner</a:t>
            </a:r>
            <a:r>
              <a:rPr lang="en-US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, 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nor </a:t>
            </a:r>
            <a:r>
              <a:rPr lang="en-US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are 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they intended to represent that any given Independent </a:t>
            </a:r>
            <a:r>
              <a:rPr lang="en-US" altLang="zh-TW" sz="800" b="1" dirty="0" err="1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will earn income in that amount. The success of any Market Hong Kong Independent </a:t>
            </a:r>
            <a:r>
              <a:rPr lang="en-US" altLang="zh-TW" sz="800" b="1" dirty="0" err="1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UnFranchise</a:t>
            </a:r>
            <a:r>
              <a:rPr lang="en-US" altLang="zh-TW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™</a:t>
            </a:r>
            <a:r>
              <a:rPr lang="en-US" altLang="zh-TW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altLang="zh-TW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Owner</a:t>
            </a:r>
            <a:r>
              <a:rPr lang="en-US" sz="800" b="1" dirty="0" smtClean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 </a:t>
            </a:r>
            <a:r>
              <a:rPr lang="en-US" sz="800" b="1" dirty="0">
                <a:solidFill>
                  <a:srgbClr val="003366"/>
                </a:solidFill>
                <a:ea typeface="Apple LiGothic" pitchFamily="2" charset="-120"/>
                <a:cs typeface="Heiti TC Light"/>
              </a:rPr>
              <a:t>will depend upon the amount of hard work, talent, and dedication which he or she devotes to building his or her Market Hong Kong Business.</a:t>
            </a:r>
            <a:endParaRPr lang="en-US" sz="800" dirty="0">
              <a:solidFill>
                <a:srgbClr val="003366"/>
              </a:solidFill>
              <a:ea typeface="Apple LiGothic" pitchFamily="2" charset="-120"/>
              <a:cs typeface="Heiti TC Light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3124200" y="1428750"/>
            <a:ext cx="637471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 smtClean="0">
                <a:solidFill>
                  <a:srgbClr val="33CCFF"/>
                </a:solidFill>
                <a:ea typeface="Apple LiGothic" pitchFamily="2" charset="-120"/>
                <a:cs typeface="Heiti TC Light"/>
              </a:rPr>
              <a:t>YK Tam</a:t>
            </a:r>
            <a:endParaRPr lang="en-US" sz="4800" b="1" dirty="0">
              <a:solidFill>
                <a:srgbClr val="33CCFF"/>
              </a:solidFill>
              <a:ea typeface="Apple LiGothic" pitchFamily="2" charset="-120"/>
              <a:cs typeface="Heiti TC 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62320" y="971550"/>
            <a:ext cx="4419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003366"/>
                </a:solidFill>
                <a:ea typeface="Apple LiGothic" pitchFamily="2" charset="-120"/>
              </a:rPr>
              <a:t>The </a:t>
            </a:r>
            <a:r>
              <a:rPr lang="en-US" altLang="zh-TW" sz="2800" dirty="0" smtClean="0">
                <a:solidFill>
                  <a:srgbClr val="003366"/>
                </a:solidFill>
                <a:ea typeface="Apple LiGothic" pitchFamily="2" charset="-120"/>
              </a:rPr>
              <a:t>S</a:t>
            </a:r>
            <a:r>
              <a:rPr lang="en-US" sz="2800" dirty="0" smtClean="0">
                <a:solidFill>
                  <a:srgbClr val="003366"/>
                </a:solidFill>
                <a:ea typeface="Apple LiGothic" pitchFamily="2" charset="-120"/>
              </a:rPr>
              <a:t>cience </a:t>
            </a:r>
            <a:r>
              <a:rPr lang="en-US" sz="2800" dirty="0">
                <a:solidFill>
                  <a:srgbClr val="003366"/>
                </a:solidFill>
                <a:ea typeface="Apple LiGothic" pitchFamily="2" charset="-120"/>
              </a:rPr>
              <a:t>behind </a:t>
            </a:r>
            <a:r>
              <a:rPr lang="en-US" sz="2800" dirty="0" err="1" smtClean="0">
                <a:solidFill>
                  <a:srgbClr val="003366"/>
                </a:solidFill>
                <a:ea typeface="Apple LiGothic" pitchFamily="2" charset="-120"/>
              </a:rPr>
              <a:t>Isotonix</a:t>
            </a:r>
            <a:r>
              <a:rPr lang="en-US" sz="2800" dirty="0" smtClean="0">
                <a:solidFill>
                  <a:srgbClr val="003366"/>
                </a:solidFill>
                <a:ea typeface="Apple LiGothic" pitchFamily="2" charset="-120"/>
              </a:rPr>
              <a:t>®</a:t>
            </a:r>
            <a:endParaRPr lang="en-US" sz="2800" dirty="0">
              <a:solidFill>
                <a:srgbClr val="003366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0163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27462"/>
            <a:ext cx="8382000" cy="857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en-US" altLang="zh-TW" sz="3200" dirty="0" err="1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Isotonix</a:t>
            </a:r>
            <a:r>
              <a:rPr lang="en-US" altLang="zh-TW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®</a:t>
            </a:r>
            <a:r>
              <a:rPr lang="zh-TW" alt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配方促進快速、受控的營養傳輸 </a:t>
            </a:r>
            <a:r>
              <a:rPr lang="en-US" altLang="zh-TW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/>
            </a:r>
            <a:br>
              <a:rPr lang="en-US" altLang="zh-TW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</a:br>
            <a:r>
              <a:rPr lang="en-US" altLang="zh-TW" sz="2400" dirty="0" err="1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Isotonix</a:t>
            </a:r>
            <a:r>
              <a:rPr lang="en-US" altLang="zh-TW" sz="24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® is Formulated for Fast, Controlled Delivery of Nutrients</a:t>
            </a:r>
            <a:endParaRPr lang="en-US" altLang="zh-TW" sz="2400" dirty="0" smtClean="0">
              <a:solidFill>
                <a:schemeClr val="bg1"/>
              </a:solidFill>
              <a:latin typeface="+mn-lt"/>
              <a:ea typeface="Apple LiGothic" pitchFamily="2" charset="-12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047750"/>
            <a:ext cx="7162800" cy="3394075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altLang="zh-TW" sz="2800" dirty="0" err="1" smtClean="0">
                <a:solidFill>
                  <a:schemeClr val="bg1"/>
                </a:solidFill>
                <a:ea typeface="Apple LiGothic" pitchFamily="2" charset="-120"/>
              </a:rPr>
              <a:t>Isotonix</a:t>
            </a:r>
            <a:r>
              <a:rPr lang="en-US" altLang="zh-TW" sz="2800" dirty="0" smtClean="0">
                <a:solidFill>
                  <a:schemeClr val="bg1"/>
                </a:solidFill>
                <a:ea typeface="Apple LiGothic" pitchFamily="2" charset="-120"/>
              </a:rPr>
              <a:t>®</a:t>
            </a:r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產品以適當的糖份比例精心調配。因此，</a:t>
            </a:r>
            <a:r>
              <a:rPr lang="en-US" altLang="zh-TW" sz="2800" dirty="0" err="1" smtClean="0">
                <a:solidFill>
                  <a:schemeClr val="bg1"/>
                </a:solidFill>
                <a:ea typeface="Apple LiGothic" pitchFamily="2" charset="-120"/>
              </a:rPr>
              <a:t>Isotonix</a:t>
            </a:r>
            <a:r>
              <a:rPr lang="en-US" altLang="zh-TW" sz="2800" dirty="0" smtClean="0">
                <a:solidFill>
                  <a:schemeClr val="bg1"/>
                </a:solidFill>
                <a:ea typeface="Apple LiGothic" pitchFamily="2" charset="-120"/>
              </a:rPr>
              <a:t>®</a:t>
            </a:r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產品不會因吸收位置飽和而限制維他命的吸收。</a:t>
            </a:r>
            <a:endParaRPr lang="en-US" altLang="zh-TW" sz="2800" dirty="0" smtClean="0">
              <a:solidFill>
                <a:schemeClr val="bg1"/>
              </a:solidFill>
              <a:ea typeface="Apple LiGothic" pitchFamily="2" charset="-120"/>
            </a:endParaRPr>
          </a:p>
          <a:p>
            <a:pPr>
              <a:buFont typeface="Wingdings" pitchFamily="2" charset="2"/>
              <a:buChar char="Ø"/>
            </a:pPr>
            <a:r>
              <a:rPr lang="en-US" altLang="zh-TW" sz="2800" dirty="0" err="1" smtClean="0">
                <a:solidFill>
                  <a:schemeClr val="bg1"/>
                </a:solidFill>
                <a:ea typeface="Apple LiGothic" pitchFamily="2" charset="-120"/>
              </a:rPr>
              <a:t>Isotonix</a:t>
            </a:r>
            <a:r>
              <a:rPr lang="en-US" altLang="zh-TW" sz="2800" dirty="0" smtClean="0">
                <a:solidFill>
                  <a:schemeClr val="bg1"/>
                </a:solidFill>
                <a:ea typeface="Apple LiGothic" pitchFamily="2" charset="-120"/>
              </a:rPr>
              <a:t>® products have been carefully formulated using the right ratio of sugars in the right amounts. Because of this, </a:t>
            </a:r>
            <a:r>
              <a:rPr lang="en-US" altLang="zh-TW" sz="2800" dirty="0" err="1" smtClean="0">
                <a:solidFill>
                  <a:schemeClr val="bg1"/>
                </a:solidFill>
                <a:ea typeface="Apple LiGothic" pitchFamily="2" charset="-120"/>
              </a:rPr>
              <a:t>Isotonix</a:t>
            </a:r>
            <a:r>
              <a:rPr lang="en-US" altLang="zh-TW" sz="2800" dirty="0" smtClean="0">
                <a:solidFill>
                  <a:schemeClr val="bg1"/>
                </a:solidFill>
                <a:ea typeface="Apple LiGothic" pitchFamily="2" charset="-120"/>
              </a:rPr>
              <a:t>® products do not limit vitamin absorption by saturating the absorption sites.</a:t>
            </a:r>
            <a:endParaRPr lang="en-US" altLang="zh-TW" sz="28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8810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14300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何謂等滲壓</a:t>
            </a:r>
            <a:r>
              <a:rPr lang="en-US" altLang="en-US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(isotonic)?</a:t>
            </a:r>
            <a:br>
              <a:rPr lang="en-US" altLang="en-US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</a:br>
            <a:r>
              <a:rPr lang="en-US" altLang="en-US" sz="31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What does isotonic mean?</a:t>
            </a:r>
            <a:endParaRPr lang="en-US" altLang="en-US" sz="3100" dirty="0">
              <a:solidFill>
                <a:schemeClr val="bg1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3181350"/>
            <a:ext cx="81534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pple LiGothic" pitchFamily="2" charset="-120"/>
                <a:cs typeface="Times New Roman" pitchFamily="18" charset="0"/>
              </a:rPr>
              <a:t>When used to describe solutions that are meant for consumption, isotonic means having the 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same fluid pressure as body fluids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Apple LiGothic" pitchFamily="2" charset="-120"/>
                <a:cs typeface="Times New Roman" pitchFamily="18" charset="0"/>
              </a:rPr>
              <a:t>.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200" dirty="0" err="1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Isotonix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 products are formulated with the proper balance of 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fructose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, 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d-glucose</a:t>
            </a:r>
            <a:r>
              <a:rPr lang="en-US" altLang="en-US" sz="2200" dirty="0" smtClean="0">
                <a:solidFill>
                  <a:schemeClr val="bg1"/>
                </a:solidFill>
                <a:ea typeface="Apple LiGothic" pitchFamily="2" charset="-120"/>
              </a:rPr>
              <a:t>,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 citric acid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, 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potassium bicarbonate 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and 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other key ingredients 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to assure that they are isotonic when properly prepared. </a:t>
            </a:r>
            <a:endParaRPr lang="en-US" sz="2200" dirty="0" smtClean="0">
              <a:solidFill>
                <a:schemeClr val="bg1"/>
              </a:solidFill>
              <a:ea typeface="Apple LiGothic" pitchFamily="2" charset="-12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Apple LiGothic" pitchFamily="2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971550"/>
            <a:ext cx="7696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如果用來形容一種要吸收的溶液，「等滲壓」就表示與</a:t>
            </a:r>
            <a:r>
              <a:rPr lang="zh-TW" altLang="en-US" sz="2400" dirty="0" smtClean="0">
                <a:solidFill>
                  <a:srgbClr val="97E4FF"/>
                </a:solidFill>
                <a:ea typeface="Apple LiGothic" pitchFamily="2" charset="-120"/>
              </a:rPr>
              <a:t>人類體液的液壓相同</a:t>
            </a: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，即是，食物經過胃部消化變成溶液，準備進入小腸被吸收的狀態。</a:t>
            </a:r>
            <a:endParaRPr lang="en-US" altLang="zh-TW" sz="2400" dirty="0" smtClean="0">
              <a:solidFill>
                <a:schemeClr val="bg1"/>
              </a:solidFill>
              <a:ea typeface="Apple LiGothic" pitchFamily="2" charset="-120"/>
            </a:endParaRPr>
          </a:p>
          <a:p>
            <a:r>
              <a:rPr lang="en-US" altLang="zh-TW" sz="2400" dirty="0" err="1" smtClean="0">
                <a:solidFill>
                  <a:schemeClr val="bg1"/>
                </a:solidFill>
                <a:ea typeface="Apple LiGothic" pitchFamily="2" charset="-120"/>
              </a:rPr>
              <a:t>Isotonix</a:t>
            </a: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產品配方中的</a:t>
            </a:r>
            <a:r>
              <a:rPr lang="zh-TW" altLang="en-US" sz="2400" dirty="0" smtClean="0">
                <a:solidFill>
                  <a:srgbClr val="97E4FF"/>
                </a:solidFill>
                <a:ea typeface="Apple LiGothic" pitchFamily="2" charset="-120"/>
              </a:rPr>
              <a:t>果糖</a:t>
            </a: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、</a:t>
            </a:r>
            <a:r>
              <a:rPr lang="zh-TW" altLang="en-US" sz="2400" dirty="0" smtClean="0">
                <a:solidFill>
                  <a:srgbClr val="97E4FF"/>
                </a:solidFill>
                <a:ea typeface="Apple LiGothic" pitchFamily="2" charset="-120"/>
              </a:rPr>
              <a:t>葡萄糖</a:t>
            </a: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、</a:t>
            </a:r>
            <a:r>
              <a:rPr lang="zh-TW" altLang="en-US" sz="2400" dirty="0" smtClean="0">
                <a:solidFill>
                  <a:srgbClr val="97E4FF"/>
                </a:solidFill>
                <a:ea typeface="Apple LiGothic" pitchFamily="2" charset="-120"/>
              </a:rPr>
              <a:t>檸檬酸</a:t>
            </a: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、</a:t>
            </a:r>
            <a:r>
              <a:rPr lang="zh-TW" altLang="en-US" sz="2400" dirty="0" smtClean="0">
                <a:solidFill>
                  <a:srgbClr val="97E4FF"/>
                </a:solidFill>
                <a:ea typeface="Apple LiGothic" pitchFamily="2" charset="-120"/>
              </a:rPr>
              <a:t>碳酸氫鉀</a:t>
            </a: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及</a:t>
            </a:r>
            <a:r>
              <a:rPr lang="zh-TW" altLang="en-US" sz="2400" dirty="0" smtClean="0">
                <a:solidFill>
                  <a:srgbClr val="97E4FF"/>
                </a:solidFill>
                <a:ea typeface="Apple LiGothic" pitchFamily="2" charset="-120"/>
              </a:rPr>
              <a:t>其他主要成份</a:t>
            </a: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搭配均衡，以確保正確調配飲用時達到等滲狀態。</a:t>
            </a:r>
            <a:endParaRPr lang="en-US" sz="2400" dirty="0" smtClean="0">
              <a:solidFill>
                <a:schemeClr val="bg1"/>
              </a:solidFill>
              <a:ea typeface="Apple LiGothic" pitchFamily="2" charset="-120"/>
            </a:endParaRPr>
          </a:p>
          <a:p>
            <a:pPr>
              <a:buNone/>
            </a:pPr>
            <a:endParaRPr lang="en-US" sz="2400" dirty="0" smtClean="0">
              <a:solidFill>
                <a:schemeClr val="bg1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2705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71450"/>
            <a:ext cx="76200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pPr algn="l">
              <a:defRPr/>
            </a:pPr>
            <a:r>
              <a:rPr lang="en-US" altLang="zh-TW" sz="4000" dirty="0" err="1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Isotonix</a:t>
            </a:r>
            <a:r>
              <a:rPr lang="en-US" altLang="zh-TW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®</a:t>
            </a:r>
            <a:r>
              <a:rPr lang="zh-TW" altLang="en-US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－最卓越的營養補充品之一 </a:t>
            </a:r>
            <a:r>
              <a:rPr lang="en-US" altLang="zh-TW" sz="36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/>
            </a:r>
            <a:br>
              <a:rPr lang="en-US" altLang="zh-TW" sz="36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</a:br>
            <a:r>
              <a:rPr lang="en-US" altLang="zh-TW" sz="3100" dirty="0" err="1">
                <a:solidFill>
                  <a:schemeClr val="bg1"/>
                </a:solidFill>
                <a:latin typeface="+mn-lt"/>
                <a:ea typeface="Apple LiGothic" pitchFamily="2" charset="-120"/>
              </a:rPr>
              <a:t>Isotonix</a:t>
            </a:r>
            <a:r>
              <a:rPr lang="en-US" altLang="zh-TW" sz="3100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®</a:t>
            </a:r>
            <a:r>
              <a:rPr lang="zh-TW" altLang="en-US" sz="3100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－ </a:t>
            </a:r>
            <a:r>
              <a:rPr lang="en-US" altLang="en-US" sz="31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One of the Best Supplements</a:t>
            </a:r>
            <a:endParaRPr lang="en-US" altLang="en-US" sz="3100" dirty="0">
              <a:solidFill>
                <a:schemeClr val="bg1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123950"/>
            <a:ext cx="7086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274320" algn="l"/>
              </a:tabLst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 產品為</a:t>
            </a:r>
            <a:r>
              <a:rPr lang="zh-TW" altLang="en-US" sz="2400" dirty="0" smtClean="0">
                <a:solidFill>
                  <a:srgbClr val="97E4FF"/>
                </a:solidFill>
                <a:ea typeface="Apple LiGothic" pitchFamily="2" charset="-120"/>
              </a:rPr>
              <a:t>粉狀</a:t>
            </a: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，無需如片劑般加入添加劑、粘稠</a:t>
            </a:r>
            <a:r>
              <a:rPr lang="en-US" altLang="zh-TW" sz="2400" dirty="0" smtClean="0">
                <a:solidFill>
                  <a:schemeClr val="bg1"/>
                </a:solidFill>
                <a:ea typeface="Apple LiGothic" pitchFamily="2" charset="-120"/>
              </a:rPr>
              <a:t>	</a:t>
            </a: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劑、  膜衣和潤滑劑</a:t>
            </a:r>
            <a:endParaRPr lang="en-US" altLang="zh-TW" sz="2400" dirty="0" smtClean="0">
              <a:solidFill>
                <a:schemeClr val="bg1"/>
              </a:solidFill>
              <a:ea typeface="Apple LiGothic" pitchFamily="2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 不含膠囊或其他添加劑</a:t>
            </a:r>
            <a:endParaRPr lang="en-US" altLang="zh-TW" sz="2400" dirty="0" smtClean="0">
              <a:solidFill>
                <a:schemeClr val="bg1"/>
              </a:solidFill>
              <a:ea typeface="Apple LiGothic" pitchFamily="2" charset="-120"/>
            </a:endParaRPr>
          </a:p>
          <a:p>
            <a:pPr>
              <a:buFont typeface="Arial" pitchFamily="34" charset="0"/>
              <a:buChar char="•"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 吸收營養補充品所需的</a:t>
            </a:r>
            <a:r>
              <a:rPr lang="zh-TW" altLang="en-US" sz="2400" dirty="0" smtClean="0">
                <a:solidFill>
                  <a:srgbClr val="97E4FF"/>
                </a:solidFill>
                <a:ea typeface="Apple LiGothic" pitchFamily="2" charset="-120"/>
              </a:rPr>
              <a:t>時間</a:t>
            </a: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和</a:t>
            </a:r>
            <a:r>
              <a:rPr lang="zh-TW" altLang="en-US" sz="2400" dirty="0" smtClean="0">
                <a:solidFill>
                  <a:srgbClr val="97E4FF"/>
                </a:solidFill>
                <a:ea typeface="Apple LiGothic" pitchFamily="2" charset="-120"/>
              </a:rPr>
              <a:t>工作</a:t>
            </a: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</a:rPr>
              <a:t>便</a:t>
            </a:r>
            <a:r>
              <a:rPr lang="zh-TW" altLang="en-US" sz="2400" dirty="0" smtClean="0">
                <a:solidFill>
                  <a:srgbClr val="97E4FF"/>
                </a:solidFill>
                <a:ea typeface="Apple LiGothic" pitchFamily="2" charset="-120"/>
              </a:rPr>
              <a:t>大大減少</a:t>
            </a:r>
            <a:endParaRPr lang="en-US" altLang="en-US" sz="2400" dirty="0" smtClean="0">
              <a:solidFill>
                <a:srgbClr val="97E4FF"/>
              </a:solidFill>
              <a:ea typeface="Apple LiGothic" pitchFamily="2" charset="-12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743200"/>
            <a:ext cx="66294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tabLst>
                <a:tab pos="274320" algn="l"/>
              </a:tabLst>
            </a:pP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</a:rPr>
              <a:t> 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Powders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</a:rPr>
              <a:t>, none of the fillers, binders, coatings and 	lubricants that are common to tablet manufacturing 	are necessary</a:t>
            </a:r>
          </a:p>
          <a:p>
            <a:pPr>
              <a:buFont typeface="Arial" pitchFamily="34" charset="0"/>
              <a:buChar char="•"/>
              <a:tabLst>
                <a:tab pos="274320" algn="l"/>
              </a:tabLst>
            </a:pP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</a:rPr>
              <a:t> No gelatin capsules or fillers</a:t>
            </a:r>
          </a:p>
          <a:p>
            <a:pPr>
              <a:buFont typeface="Arial" pitchFamily="34" charset="0"/>
              <a:buChar char="•"/>
              <a:tabLst>
                <a:tab pos="274320" algn="l"/>
              </a:tabLst>
            </a:pP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</a:rPr>
              <a:t> Amount of 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time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</a:rPr>
              <a:t> and 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work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</a:rPr>
              <a:t> necessary to absorb a supplement is 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greatly decreased</a:t>
            </a:r>
          </a:p>
        </p:txBody>
      </p:sp>
    </p:spTree>
    <p:extLst>
      <p:ext uri="{BB962C8B-B14F-4D97-AF65-F5344CB8AC3E}">
        <p14:creationId xmlns:p14="http://schemas.microsoft.com/office/powerpoint/2010/main" val="2498676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/>
          <p:nvPr/>
        </p:nvGrpSpPr>
        <p:grpSpPr>
          <a:xfrm>
            <a:off x="70975" y="314643"/>
            <a:ext cx="9073026" cy="4905057"/>
            <a:chOff x="76453" y="495724"/>
            <a:chExt cx="9073026" cy="6540075"/>
          </a:xfrm>
        </p:grpSpPr>
        <p:sp>
          <p:nvSpPr>
            <p:cNvPr id="5" name="TextBox 4"/>
            <p:cNvSpPr txBox="1"/>
            <p:nvPr/>
          </p:nvSpPr>
          <p:spPr>
            <a:xfrm rot="16200000">
              <a:off x="-1220157" y="4838039"/>
              <a:ext cx="3733800" cy="661720"/>
            </a:xfrm>
            <a:prstGeom prst="rect">
              <a:avLst/>
            </a:prstGeom>
            <a:solidFill>
              <a:srgbClr val="FFCC99"/>
            </a:solidFill>
            <a:ln>
              <a:solidFill>
                <a:srgbClr val="FFC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1900" dirty="0">
                  <a:solidFill>
                    <a:srgbClr val="1F497D">
                      <a:lumMod val="25000"/>
                    </a:srgbClr>
                  </a:solidFill>
                  <a:ea typeface="Apple LiGothic" pitchFamily="2" charset="-120"/>
                  <a:cs typeface="Arial" pitchFamily="34" charset="0"/>
                </a:rPr>
                <a:t>一般片劑</a:t>
              </a:r>
              <a:r>
                <a:rPr lang="en-US" altLang="zh-TW" sz="1900" dirty="0">
                  <a:solidFill>
                    <a:srgbClr val="1F497D">
                      <a:lumMod val="25000"/>
                    </a:srgbClr>
                  </a:solidFill>
                  <a:ea typeface="Apple LiGothic" pitchFamily="2" charset="-120"/>
                  <a:cs typeface="Arial" pitchFamily="34" charset="0"/>
                </a:rPr>
                <a:t>/</a:t>
              </a:r>
              <a:r>
                <a:rPr lang="zh-TW" altLang="en-US" sz="1900" dirty="0">
                  <a:solidFill>
                    <a:srgbClr val="1F497D">
                      <a:lumMod val="25000"/>
                    </a:srgbClr>
                  </a:solidFill>
                  <a:ea typeface="Apple LiGothic" pitchFamily="2" charset="-120"/>
                  <a:cs typeface="Arial" pitchFamily="34" charset="0"/>
                </a:rPr>
                <a:t>膠囊</a:t>
              </a:r>
              <a:r>
                <a:rPr lang="en-US" altLang="zh-TW" sz="1900" dirty="0">
                  <a:solidFill>
                    <a:srgbClr val="1F497D">
                      <a:lumMod val="25000"/>
                    </a:srgbClr>
                  </a:solidFill>
                  <a:ea typeface="Apple LiGothic" pitchFamily="2" charset="-120"/>
                  <a:cs typeface="Arial" pitchFamily="34" charset="0"/>
                </a:rPr>
                <a:t>/</a:t>
              </a:r>
              <a:r>
                <a:rPr lang="zh-TW" altLang="en-US" sz="1900" dirty="0">
                  <a:solidFill>
                    <a:srgbClr val="1F497D">
                      <a:lumMod val="25000"/>
                    </a:srgbClr>
                  </a:solidFill>
                  <a:ea typeface="Apple LiGothic" pitchFamily="2" charset="-120"/>
                  <a:cs typeface="Arial" pitchFamily="34" charset="0"/>
                </a:rPr>
                <a:t>軟膠囊</a:t>
              </a:r>
              <a:endParaRPr lang="en-US" sz="1900" dirty="0">
                <a:solidFill>
                  <a:prstClr val="black"/>
                </a:solidFill>
                <a:ea typeface="Apple LiGothic" pitchFamily="2" charset="-120"/>
              </a:endParaRPr>
            </a:p>
            <a:p>
              <a:pPr algn="ctr"/>
              <a:r>
                <a:rPr lang="en-US" dirty="0">
                  <a:solidFill>
                    <a:srgbClr val="1F497D">
                      <a:lumMod val="25000"/>
                    </a:srgbClr>
                  </a:solidFill>
                  <a:ea typeface="Apple LiGothic" pitchFamily="2" charset="-120"/>
                </a:rPr>
                <a:t> tablet/ capsule/ </a:t>
              </a:r>
              <a:r>
                <a:rPr lang="en-US" dirty="0" err="1">
                  <a:solidFill>
                    <a:srgbClr val="1F497D">
                      <a:lumMod val="25000"/>
                    </a:srgbClr>
                  </a:solidFill>
                  <a:ea typeface="Apple LiGothic" pitchFamily="2" charset="-120"/>
                </a:rPr>
                <a:t>softgel</a:t>
              </a:r>
              <a:endParaRPr lang="en-US" dirty="0">
                <a:solidFill>
                  <a:srgbClr val="1F497D">
                    <a:lumMod val="25000"/>
                  </a:srgbClr>
                </a:solidFill>
                <a:ea typeface="Apple LiGothic" pitchFamily="2" charset="-120"/>
              </a:endParaRPr>
            </a:p>
          </p:txBody>
        </p:sp>
        <p:grpSp>
          <p:nvGrpSpPr>
            <p:cNvPr id="3" name="Group 25"/>
            <p:cNvGrpSpPr/>
            <p:nvPr/>
          </p:nvGrpSpPr>
          <p:grpSpPr>
            <a:xfrm>
              <a:off x="76453" y="495724"/>
              <a:ext cx="9073026" cy="6264914"/>
              <a:chOff x="3183864" y="3226792"/>
              <a:chExt cx="6147138" cy="3025740"/>
            </a:xfrm>
          </p:grpSpPr>
          <p:grpSp>
            <p:nvGrpSpPr>
              <p:cNvPr id="4" name="Group 22"/>
              <p:cNvGrpSpPr/>
              <p:nvPr/>
            </p:nvGrpSpPr>
            <p:grpSpPr>
              <a:xfrm>
                <a:off x="3183864" y="3226792"/>
                <a:ext cx="2611031" cy="3025740"/>
                <a:chOff x="-77064" y="1740892"/>
                <a:chExt cx="2598888" cy="3025740"/>
              </a:xfrm>
            </p:grpSpPr>
            <p:sp>
              <p:nvSpPr>
                <p:cNvPr id="9" name="TextBox 8"/>
                <p:cNvSpPr txBox="1"/>
                <p:nvPr/>
              </p:nvSpPr>
              <p:spPr>
                <a:xfrm>
                  <a:off x="-77064" y="1740892"/>
                  <a:ext cx="513697" cy="1453474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noFill/>
                </a:ln>
              </p:spPr>
              <p:txBody>
                <a:bodyPr vert="vert270" wrap="square" rtlCol="0">
                  <a:spAutoFit/>
                </a:bodyPr>
                <a:lstStyle/>
                <a:p>
                  <a:pPr algn="ctr">
                    <a:lnSpc>
                      <a:spcPts val="1524"/>
                    </a:lnSpc>
                  </a:pPr>
                  <a:r>
                    <a:rPr lang="en-US" sz="2000" dirty="0">
                      <a:solidFill>
                        <a:prstClr val="white"/>
                      </a:solidFill>
                      <a:ea typeface="Apple LiGothic" pitchFamily="2" charset="-120"/>
                    </a:rPr>
                    <a:t>Isotonix</a:t>
                  </a:r>
                  <a:r>
                    <a:rPr lang="en-US" sz="2000" baseline="30000" dirty="0">
                      <a:solidFill>
                        <a:prstClr val="white"/>
                      </a:solidFill>
                      <a:ea typeface="Apple LiGothic" pitchFamily="2" charset="-120"/>
                    </a:rPr>
                    <a:t>®</a:t>
                  </a:r>
                  <a:r>
                    <a:rPr lang="zh-TW" altLang="en-US" sz="2000" dirty="0">
                      <a:solidFill>
                        <a:prstClr val="white"/>
                      </a:solidFill>
                      <a:ea typeface="Apple LiGothic" pitchFamily="2" charset="-120"/>
                    </a:rPr>
                    <a:t>傳輸系統</a:t>
                  </a:r>
                  <a:endParaRPr lang="en-US" altLang="zh-TW" sz="2000" dirty="0">
                    <a:solidFill>
                      <a:prstClr val="white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pPr algn="ctr">
                    <a:lnSpc>
                      <a:spcPts val="1524"/>
                    </a:lnSpc>
                  </a:pPr>
                  <a:r>
                    <a:rPr lang="en-US" altLang="zh-TW" dirty="0">
                      <a:solidFill>
                        <a:prstClr val="white"/>
                      </a:solidFill>
                      <a:ea typeface="Apple LiGothic" pitchFamily="2" charset="-120"/>
                      <a:cs typeface="Arial" pitchFamily="34" charset="0"/>
                    </a:rPr>
                    <a:t>Isotonix</a:t>
                  </a:r>
                </a:p>
                <a:p>
                  <a:pPr algn="ctr">
                    <a:lnSpc>
                      <a:spcPts val="1524"/>
                    </a:lnSpc>
                  </a:pPr>
                  <a:endParaRPr lang="en-US" altLang="zh-TW" dirty="0">
                    <a:solidFill>
                      <a:prstClr val="white"/>
                    </a:solidFill>
                    <a:ea typeface="Apple LiGothic" pitchFamily="2" charset="-120"/>
                    <a:cs typeface="Arial" pitchFamily="34" charset="0"/>
                  </a:endParaRPr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312193" y="1748310"/>
                  <a:ext cx="2004083" cy="551640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dirty="0">
                      <a:solidFill>
                        <a:prstClr val="white"/>
                      </a:solidFill>
                      <a:ea typeface="Apple LiGothic" pitchFamily="2" charset="-120"/>
                      <a:cs typeface="Arial" pitchFamily="34" charset="0"/>
                    </a:rPr>
                    <a:t>迅速被人體吸收</a:t>
                  </a:r>
                  <a:endParaRPr lang="en-US" altLang="zh-TW" sz="2000" dirty="0">
                    <a:solidFill>
                      <a:prstClr val="white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r>
                    <a:rPr lang="en-US" altLang="zh-TW" dirty="0">
                      <a:solidFill>
                        <a:prstClr val="white"/>
                      </a:solidFill>
                      <a:ea typeface="Apple LiGothic" pitchFamily="2" charset="-120"/>
                      <a:cs typeface="Arial" pitchFamily="34" charset="0"/>
                    </a:rPr>
                    <a:t>Rapidly absorbed by the body</a:t>
                  </a: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prstClr val="white"/>
                    </a:solidFill>
                    <a:ea typeface="Apple LiGothic" pitchFamily="2" charset="-120"/>
                    <a:cs typeface="Arial" pitchFamily="34" charset="0"/>
                  </a:endParaRPr>
                </a:p>
              </p:txBody>
            </p:sp>
            <p:sp>
              <p:nvSpPr>
                <p:cNvPr id="11" name="TextBox 10"/>
                <p:cNvSpPr txBox="1"/>
                <p:nvPr/>
              </p:nvSpPr>
              <p:spPr>
                <a:xfrm>
                  <a:off x="307522" y="2143413"/>
                  <a:ext cx="2214302" cy="792776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dirty="0">
                      <a:solidFill>
                        <a:prstClr val="white"/>
                      </a:solidFill>
                      <a:ea typeface="Apple LiGothic" pitchFamily="2" charset="-120"/>
                      <a:cs typeface="Arial" pitchFamily="34" charset="0"/>
                    </a:rPr>
                    <a:t>高濃度的維他命和礦物質</a:t>
                  </a:r>
                </a:p>
                <a:p>
                  <a:r>
                    <a:rPr lang="ca-ES" altLang="zh-TW" dirty="0">
                      <a:solidFill>
                        <a:prstClr val="white"/>
                      </a:solidFill>
                      <a:ea typeface="Apple LiGothic" pitchFamily="2" charset="-120"/>
                      <a:cs typeface="Arial" pitchFamily="34" charset="0"/>
                    </a:rPr>
                    <a:t>H</a:t>
                  </a:r>
                  <a:r>
                    <a:rPr lang="en-US" altLang="zh-TW" dirty="0" err="1">
                      <a:solidFill>
                        <a:prstClr val="white"/>
                      </a:solidFill>
                      <a:ea typeface="Apple LiGothic" pitchFamily="2" charset="-120"/>
                      <a:cs typeface="Arial" pitchFamily="34" charset="0"/>
                    </a:rPr>
                    <a:t>igh</a:t>
                  </a:r>
                  <a:r>
                    <a:rPr lang="en-US" altLang="zh-TW" dirty="0">
                      <a:solidFill>
                        <a:prstClr val="white"/>
                      </a:solidFill>
                      <a:ea typeface="Apple LiGothic" pitchFamily="2" charset="-120"/>
                      <a:cs typeface="Arial" pitchFamily="34" charset="0"/>
                    </a:rPr>
                    <a:t> concentration of </a:t>
                  </a:r>
                  <a:endParaRPr lang="en-US" altLang="zh-TW" dirty="0" smtClean="0">
                    <a:solidFill>
                      <a:prstClr val="white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r>
                    <a:rPr lang="en-US" altLang="zh-TW" dirty="0" smtClean="0">
                      <a:solidFill>
                        <a:prstClr val="white"/>
                      </a:solidFill>
                      <a:ea typeface="Apple LiGothic" pitchFamily="2" charset="-120"/>
                      <a:cs typeface="Arial" pitchFamily="34" charset="0"/>
                    </a:rPr>
                    <a:t>vitamins </a:t>
                  </a:r>
                  <a:r>
                    <a:rPr lang="en-US" altLang="zh-TW" dirty="0">
                      <a:solidFill>
                        <a:prstClr val="white"/>
                      </a:solidFill>
                      <a:ea typeface="Apple LiGothic" pitchFamily="2" charset="-120"/>
                      <a:cs typeface="Arial" pitchFamily="34" charset="0"/>
                    </a:rPr>
                    <a:t>and minerals</a:t>
                  </a:r>
                  <a:endParaRPr lang="en-US" altLang="zh-TW" sz="1600" dirty="0">
                    <a:solidFill>
                      <a:prstClr val="white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endParaRPr lang="en-US" altLang="zh-TW" dirty="0">
                    <a:solidFill>
                      <a:prstClr val="white"/>
                    </a:solidFill>
                    <a:ea typeface="Apple LiGothic" pitchFamily="2" charset="-120"/>
                    <a:cs typeface="Arial" pitchFamily="34" charset="0"/>
                  </a:endParaRPr>
                </a:p>
              </p:txBody>
            </p:sp>
            <p:sp>
              <p:nvSpPr>
                <p:cNvPr id="12" name="TextBox 11"/>
                <p:cNvSpPr txBox="1"/>
                <p:nvPr/>
              </p:nvSpPr>
              <p:spPr>
                <a:xfrm>
                  <a:off x="312193" y="2739734"/>
                  <a:ext cx="1644376" cy="436027"/>
                </a:xfrm>
                <a:prstGeom prst="rect">
                  <a:avLst/>
                </a:prstGeom>
                <a:solidFill>
                  <a:schemeClr val="tx1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dirty="0">
                      <a:solidFill>
                        <a:prstClr val="white"/>
                      </a:solidFill>
                      <a:ea typeface="Apple LiGothic" pitchFamily="2" charset="-120"/>
                      <a:cs typeface="Arial" pitchFamily="34" charset="0"/>
                    </a:rPr>
                    <a:t>效果顯著</a:t>
                  </a:r>
                  <a:endParaRPr lang="en-US" altLang="zh-TW" sz="2000" dirty="0">
                    <a:solidFill>
                      <a:prstClr val="white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r>
                    <a:rPr lang="en-US" altLang="zh-TW" dirty="0">
                      <a:solidFill>
                        <a:prstClr val="white"/>
                      </a:solidFill>
                      <a:ea typeface="Apple LiGothic" pitchFamily="2" charset="-120"/>
                      <a:cs typeface="Arial" pitchFamily="34" charset="0"/>
                    </a:rPr>
                    <a:t>Maximum results</a:t>
                  </a: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558650" y="3216838"/>
                  <a:ext cx="1644376" cy="1129706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dirty="0">
                      <a:solidFill>
                        <a:srgbClr val="002060"/>
                      </a:solidFill>
                      <a:ea typeface="Apple LiGothic" pitchFamily="2" charset="-120"/>
                      <a:cs typeface="Arial" pitchFamily="34" charset="0"/>
                    </a:rPr>
                    <a:t>吸收率較低</a:t>
                  </a:r>
                  <a:endParaRPr lang="en-US" altLang="zh-TW" sz="2000" dirty="0">
                    <a:solidFill>
                      <a:srgbClr val="002060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r>
                    <a:rPr lang="en-US" altLang="zh-TW" dirty="0">
                      <a:solidFill>
                        <a:srgbClr val="002060"/>
                      </a:solidFill>
                      <a:ea typeface="Apple LiGothic" pitchFamily="2" charset="-120"/>
                      <a:cs typeface="Arial" pitchFamily="34" charset="0"/>
                    </a:rPr>
                    <a:t>Minimal absorption</a:t>
                  </a: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ca-ES" altLang="zh-TW" sz="1600" dirty="0">
                    <a:solidFill>
                      <a:srgbClr val="002060"/>
                    </a:solidFill>
                    <a:ea typeface="Apple LiGothic" pitchFamily="2" charset="-120"/>
                    <a:cs typeface="Arial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58650" y="3709596"/>
                  <a:ext cx="1644376" cy="1057036"/>
                </a:xfrm>
                <a:prstGeom prst="rect">
                  <a:avLst/>
                </a:prstGeom>
                <a:solidFill>
                  <a:srgbClr val="FFCC99"/>
                </a:solidFill>
                <a:ln w="19050"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zh-TW" altLang="en-US" sz="2000" dirty="0">
                      <a:solidFill>
                        <a:srgbClr val="002060"/>
                      </a:solidFill>
                      <a:ea typeface="Apple LiGothic" pitchFamily="2" charset="-120"/>
                      <a:cs typeface="Arial" pitchFamily="34" charset="0"/>
                    </a:rPr>
                    <a:t>營養素被稀釋</a:t>
                  </a:r>
                  <a:endParaRPr lang="ca-ES" altLang="zh-TW" sz="2000" dirty="0">
                    <a:solidFill>
                      <a:srgbClr val="002060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r>
                    <a:rPr lang="en-US" altLang="zh-TW" dirty="0">
                      <a:solidFill>
                        <a:srgbClr val="002060"/>
                      </a:solidFill>
                      <a:ea typeface="Apple LiGothic" pitchFamily="2" charset="-120"/>
                      <a:cs typeface="Arial" pitchFamily="34" charset="0"/>
                    </a:rPr>
                    <a:t>Dilated nutrients</a:t>
                  </a:r>
                </a:p>
                <a:p>
                  <a:endParaRPr lang="en-US" altLang="zh-TW" sz="1600" dirty="0">
                    <a:solidFill>
                      <a:srgbClr val="002060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ea typeface="Apple LiGothic" pitchFamily="2" charset="-120"/>
                    <a:cs typeface="Arial" pitchFamily="34" charset="0"/>
                  </a:endParaRPr>
                </a:p>
                <a:p>
                  <a:pPr>
                    <a:lnSpc>
                      <a:spcPts val="1415"/>
                    </a:lnSpc>
                  </a:pPr>
                  <a:endParaRPr lang="en-US" altLang="zh-TW" sz="1600" dirty="0">
                    <a:solidFill>
                      <a:srgbClr val="002060"/>
                    </a:solidFill>
                    <a:ea typeface="Apple LiGothic" pitchFamily="2" charset="-120"/>
                    <a:cs typeface="Arial" pitchFamily="34" charset="0"/>
                  </a:endParaRPr>
                </a:p>
              </p:txBody>
            </p:sp>
          </p:grpSp>
          <p:pic>
            <p:nvPicPr>
              <p:cNvPr id="8" name="Picture 9" descr="F:\NMTSS\Regional Event\AC 2011\Printing\VitC+Green 2011 May\Isotonix Absorption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4480"/>
              <a:stretch>
                <a:fillRect/>
              </a:stretch>
            </p:blipFill>
            <p:spPr bwMode="auto">
              <a:xfrm>
                <a:off x="5578593" y="3380031"/>
                <a:ext cx="3752409" cy="2600469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3245225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38100"/>
            <a:ext cx="8229600" cy="857250"/>
          </a:xfrm>
          <a:prstGeom prst="rect">
            <a:avLst/>
          </a:prstGeom>
        </p:spPr>
        <p:txBody>
          <a:bodyPr/>
          <a:lstStyle/>
          <a:p>
            <a:pPr algn="l"/>
            <a:r>
              <a:rPr lang="zh-TW" altLang="en-US" sz="36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碧容健</a:t>
            </a:r>
            <a:r>
              <a:rPr lang="en-US" altLang="zh-TW" sz="3600" baseline="300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® </a:t>
            </a:r>
            <a:r>
              <a:rPr lang="en-US" sz="28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About </a:t>
            </a:r>
            <a:r>
              <a:rPr lang="en-US" sz="2800" dirty="0" err="1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Pycnogenol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® </a:t>
            </a:r>
            <a:endParaRPr lang="en-US" sz="3200" dirty="0">
              <a:solidFill>
                <a:schemeClr val="bg1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666750"/>
            <a:ext cx="6553200" cy="1657350"/>
          </a:xfrm>
          <a:prstGeom prst="rect">
            <a:avLst/>
          </a:prstGeom>
        </p:spPr>
        <p:txBody>
          <a:bodyPr/>
          <a:lstStyle/>
          <a:p>
            <a:r>
              <a:rPr lang="zh-TW" altLang="en-US" sz="2300" dirty="0" smtClean="0">
                <a:solidFill>
                  <a:schemeClr val="bg1"/>
                </a:solidFill>
                <a:ea typeface="Apple LiGothic" pitchFamily="2" charset="-120"/>
              </a:rPr>
              <a:t>四大基本功用：</a:t>
            </a:r>
            <a:r>
              <a:rPr lang="zh-TW" altLang="en-US" sz="2300" dirty="0" smtClean="0">
                <a:solidFill>
                  <a:srgbClr val="97E4FF"/>
                </a:solidFill>
                <a:ea typeface="Apple LiGothic" pitchFamily="2" charset="-120"/>
              </a:rPr>
              <a:t>強效的抗氧化物</a:t>
            </a:r>
            <a:r>
              <a:rPr lang="zh-TW" altLang="en-US" sz="2300" dirty="0" smtClean="0">
                <a:solidFill>
                  <a:schemeClr val="bg1"/>
                </a:solidFill>
                <a:ea typeface="Apple LiGothic" pitchFamily="2" charset="-120"/>
              </a:rPr>
              <a:t>、</a:t>
            </a:r>
            <a:r>
              <a:rPr lang="zh-TW" altLang="en-US" sz="2300" dirty="0" smtClean="0">
                <a:solidFill>
                  <a:srgbClr val="97E4FF"/>
                </a:solidFill>
                <a:ea typeface="Apple LiGothic" pitchFamily="2" charset="-120"/>
              </a:rPr>
              <a:t>天然的抗炎劑</a:t>
            </a:r>
            <a:r>
              <a:rPr lang="zh-TW" altLang="en-US" sz="2300" dirty="0" smtClean="0">
                <a:solidFill>
                  <a:schemeClr val="bg1"/>
                </a:solidFill>
                <a:ea typeface="Apple LiGothic" pitchFamily="2" charset="-120"/>
              </a:rPr>
              <a:t>、能</a:t>
            </a:r>
            <a:r>
              <a:rPr lang="zh-TW" altLang="en-US" sz="2300" dirty="0" smtClean="0">
                <a:solidFill>
                  <a:srgbClr val="97E4FF"/>
                </a:solidFill>
                <a:ea typeface="Apple LiGothic" pitchFamily="2" charset="-120"/>
              </a:rPr>
              <a:t>選擇性地與膠原蛋白和彈力蛋白結合</a:t>
            </a:r>
            <a:r>
              <a:rPr lang="zh-TW" altLang="en-US" sz="2300" dirty="0" smtClean="0">
                <a:solidFill>
                  <a:schemeClr val="bg1"/>
                </a:solidFill>
                <a:ea typeface="Apple LiGothic" pitchFamily="2" charset="-120"/>
              </a:rPr>
              <a:t>及</a:t>
            </a:r>
            <a:r>
              <a:rPr lang="zh-TW" altLang="en-US" sz="2300" dirty="0" smtClean="0">
                <a:solidFill>
                  <a:srgbClr val="97E4FF"/>
                </a:solidFill>
                <a:ea typeface="Apple LiGothic" pitchFamily="2" charset="-120"/>
              </a:rPr>
              <a:t>有助產生一氧化氮</a:t>
            </a:r>
            <a:r>
              <a:rPr lang="zh-TW" altLang="en-US" sz="2300" dirty="0" smtClean="0">
                <a:solidFill>
                  <a:schemeClr val="bg1"/>
                </a:solidFill>
                <a:ea typeface="Apple LiGothic" pitchFamily="2" charset="-120"/>
              </a:rPr>
              <a:t>，</a:t>
            </a:r>
            <a:r>
              <a:rPr lang="zh-TW" altLang="en-US" sz="2300" dirty="0" smtClean="0">
                <a:solidFill>
                  <a:srgbClr val="97E4FF"/>
                </a:solidFill>
                <a:ea typeface="Apple LiGothic" pitchFamily="2" charset="-120"/>
              </a:rPr>
              <a:t>幫助血管舒張</a:t>
            </a:r>
          </a:p>
          <a:p>
            <a:r>
              <a:rPr lang="en-US" altLang="zh-TW" sz="2300" dirty="0" smtClean="0">
                <a:solidFill>
                  <a:schemeClr val="bg1"/>
                </a:solidFill>
                <a:ea typeface="Apple LiGothic" pitchFamily="2" charset="-120"/>
              </a:rPr>
              <a:t>~400</a:t>
            </a:r>
            <a:r>
              <a:rPr lang="zh-TW" altLang="en-US" sz="2300" dirty="0" smtClean="0">
                <a:solidFill>
                  <a:schemeClr val="bg1"/>
                </a:solidFill>
                <a:ea typeface="Apple LiGothic" pitchFamily="2" charset="-120"/>
              </a:rPr>
              <a:t>篇科學文章與臨床實驗證實其安全、不含毒性及具臨床功效</a:t>
            </a:r>
            <a:endParaRPr lang="en-US" altLang="zh-TW" sz="2300" dirty="0" smtClean="0">
              <a:solidFill>
                <a:schemeClr val="bg1"/>
              </a:solidFill>
              <a:ea typeface="Apple LiGothic" pitchFamily="2" charset="-120"/>
            </a:endParaRPr>
          </a:p>
          <a:p>
            <a:endParaRPr lang="en-US" sz="2400" dirty="0">
              <a:ea typeface="Apple LiGothic" pitchFamily="2" charset="-12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52400" y="2571750"/>
            <a:ext cx="6858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</a:rPr>
              <a:t>4 basic properties: a 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powerful antioxidant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</a:rPr>
              <a:t>, a 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natural anti-inflammatory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</a:rPr>
              <a:t>, 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selectively binds to collagen and </a:t>
            </a:r>
            <a:r>
              <a:rPr lang="en-US" altLang="en-US" sz="2200" dirty="0" err="1" smtClean="0">
                <a:solidFill>
                  <a:srgbClr val="97E4FF"/>
                </a:solidFill>
                <a:ea typeface="Apple LiGothic" pitchFamily="2" charset="-120"/>
              </a:rPr>
              <a:t>elastin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</a:rPr>
              <a:t> and aids in the </a:t>
            </a:r>
            <a:r>
              <a:rPr lang="en-US" altLang="en-US" sz="2200" dirty="0" smtClean="0">
                <a:solidFill>
                  <a:srgbClr val="97E4FF"/>
                </a:solidFill>
                <a:ea typeface="Apple LiGothic" pitchFamily="2" charset="-120"/>
              </a:rPr>
              <a:t>production of endothelial nitric oxide, which helps to dilate blood vessels</a:t>
            </a:r>
          </a:p>
          <a:p>
            <a:pPr marL="34290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</a:rPr>
              <a:t>~400 scientific articles and clinical trials have confirmed </a:t>
            </a:r>
            <a:r>
              <a:rPr lang="en-US" sz="2200" dirty="0" err="1" smtClean="0">
                <a:solidFill>
                  <a:schemeClr val="bg1"/>
                </a:solidFill>
                <a:ea typeface="Apple LiGothic" pitchFamily="2" charset="-120"/>
              </a:rPr>
              <a:t>Pycnogenol’s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</a:rPr>
              <a:t> safety, absence of toxicity and clinical efficacy</a:t>
            </a: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</a:pPr>
            <a:endParaRPr lang="en-US" sz="2200" dirty="0" smtClean="0">
              <a:solidFill>
                <a:schemeClr val="bg1"/>
              </a:solidFill>
              <a:ea typeface="Apple LiGothic" pitchFamily="2" charset="-120"/>
            </a:endParaRPr>
          </a:p>
          <a:p>
            <a:pPr marL="342900" lvl="0" indent="-3429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Apple LiGothic" pitchFamily="2" charset="-120"/>
              <a:cs typeface="ＭＳ Ｐゴシック" charset="0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Apple LiGothic" pitchFamily="2" charset="-120"/>
            </a:endParaRPr>
          </a:p>
        </p:txBody>
      </p:sp>
      <p:pic>
        <p:nvPicPr>
          <p:cNvPr id="8" name="Picture 7" descr="tree bar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99464" y="-1"/>
            <a:ext cx="2438185" cy="25717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6891647" y="4189393"/>
            <a:ext cx="227964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zh-TW" sz="800" dirty="0" smtClean="0">
                <a:solidFill>
                  <a:schemeClr val="bg1"/>
                </a:solidFill>
                <a:ea typeface="Apple LiGothic" pitchFamily="2" charset="-120"/>
              </a:rPr>
              <a:t>碧容健</a:t>
            </a:r>
            <a:r>
              <a:rPr lang="en-US" altLang="zh-TW" sz="800" baseline="30000" dirty="0" smtClean="0">
                <a:solidFill>
                  <a:schemeClr val="bg1"/>
                </a:solidFill>
                <a:ea typeface="Apple LiGothic" pitchFamily="2" charset="-120"/>
              </a:rPr>
              <a:t>®</a:t>
            </a:r>
            <a:r>
              <a:rPr lang="zh-TW" altLang="zh-TW" sz="800" dirty="0" smtClean="0">
                <a:solidFill>
                  <a:schemeClr val="bg1"/>
                </a:solidFill>
                <a:ea typeface="Apple LiGothic" pitchFamily="2" charset="-120"/>
              </a:rPr>
              <a:t>為賀發研究機構</a:t>
            </a:r>
            <a:r>
              <a:rPr lang="en-US" altLang="zh-TW" sz="800" dirty="0" smtClean="0">
                <a:solidFill>
                  <a:schemeClr val="bg1"/>
                </a:solidFill>
                <a:ea typeface="Apple LiGothic" pitchFamily="2" charset="-120"/>
              </a:rPr>
              <a:t>(</a:t>
            </a:r>
            <a:r>
              <a:rPr lang="en-US" altLang="zh-TW" sz="800" dirty="0" err="1" smtClean="0">
                <a:solidFill>
                  <a:schemeClr val="bg1"/>
                </a:solidFill>
                <a:ea typeface="Apple LiGothic" pitchFamily="2" charset="-120"/>
              </a:rPr>
              <a:t>Horphag</a:t>
            </a:r>
            <a:r>
              <a:rPr lang="en-US" altLang="zh-TW" sz="800" dirty="0" smtClean="0">
                <a:solidFill>
                  <a:schemeClr val="bg1"/>
                </a:solidFill>
                <a:ea typeface="Apple LiGothic" pitchFamily="2" charset="-120"/>
              </a:rPr>
              <a:t> Research Ltd.)</a:t>
            </a:r>
            <a:r>
              <a:rPr lang="zh-TW" altLang="zh-TW" sz="800" dirty="0" smtClean="0">
                <a:solidFill>
                  <a:schemeClr val="bg1"/>
                </a:solidFill>
                <a:ea typeface="Apple LiGothic" pitchFamily="2" charset="-120"/>
              </a:rPr>
              <a:t>的註冊商標，使用此產品受一項以上美國專利和其他國際專利的保護。</a:t>
            </a:r>
            <a:endParaRPr lang="en-US" altLang="zh-TW" sz="800" dirty="0" smtClean="0">
              <a:solidFill>
                <a:schemeClr val="bg1"/>
              </a:solidFill>
              <a:ea typeface="Apple LiGothic" pitchFamily="2" charset="-120"/>
            </a:endParaRPr>
          </a:p>
          <a:p>
            <a:pPr algn="r"/>
            <a:r>
              <a:rPr lang="en-US" altLang="zh-TW" sz="800" dirty="0" smtClean="0">
                <a:solidFill>
                  <a:schemeClr val="bg1"/>
                </a:solidFill>
                <a:ea typeface="Apple LiGothic" pitchFamily="2" charset="-120"/>
              </a:rPr>
              <a:t>*</a:t>
            </a:r>
            <a:r>
              <a:rPr lang="en-US" altLang="zh-TW" sz="800" dirty="0" err="1" smtClean="0">
                <a:solidFill>
                  <a:schemeClr val="bg1"/>
                </a:solidFill>
                <a:ea typeface="Apple LiGothic" pitchFamily="2" charset="-120"/>
              </a:rPr>
              <a:t>Pycnogenol</a:t>
            </a:r>
            <a:r>
              <a:rPr lang="en-US" altLang="zh-TW" sz="800" baseline="30000" dirty="0" smtClean="0">
                <a:solidFill>
                  <a:schemeClr val="bg1"/>
                </a:solidFill>
                <a:ea typeface="Apple LiGothic" pitchFamily="2" charset="-120"/>
              </a:rPr>
              <a:t>®</a:t>
            </a:r>
            <a:r>
              <a:rPr lang="en-US" altLang="zh-TW" sz="800" dirty="0" smtClean="0">
                <a:solidFill>
                  <a:schemeClr val="bg1"/>
                </a:solidFill>
                <a:ea typeface="Apple LiGothic" pitchFamily="2" charset="-120"/>
              </a:rPr>
              <a:t> is a registered trademark of </a:t>
            </a:r>
            <a:r>
              <a:rPr lang="en-US" altLang="zh-TW" sz="800" dirty="0" err="1" smtClean="0">
                <a:solidFill>
                  <a:schemeClr val="bg1"/>
                </a:solidFill>
                <a:ea typeface="Apple LiGothic" pitchFamily="2" charset="-120"/>
              </a:rPr>
              <a:t>Horphag</a:t>
            </a:r>
            <a:r>
              <a:rPr lang="en-US" altLang="zh-TW" sz="800" dirty="0" smtClean="0">
                <a:solidFill>
                  <a:schemeClr val="bg1"/>
                </a:solidFill>
                <a:ea typeface="Apple LiGothic" pitchFamily="2" charset="-120"/>
              </a:rPr>
              <a:t> Research Ltd. Use of this product may be protected by one or more U.S. patents and other international patents. </a:t>
            </a:r>
            <a:endParaRPr lang="zh-TW" altLang="en-US" sz="800" dirty="0">
              <a:solidFill>
                <a:schemeClr val="bg1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018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6" y="1276350"/>
            <a:ext cx="6067425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21"/>
          <p:cNvSpPr txBox="1">
            <a:spLocks noChangeArrowheads="1"/>
          </p:cNvSpPr>
          <p:nvPr/>
        </p:nvSpPr>
        <p:spPr bwMode="auto">
          <a:xfrm>
            <a:off x="448914" y="1431133"/>
            <a:ext cx="1408462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zh-TW" altLang="en-US" dirty="0" smtClean="0">
                <a:solidFill>
                  <a:prstClr val="white"/>
                </a:solidFill>
                <a:latin typeface="+mn-lt"/>
                <a:ea typeface="Apple LiGothic" pitchFamily="2" charset="-120"/>
                <a:cs typeface="Tahoma" pitchFamily="34" charset="0"/>
              </a:rPr>
              <a:t>抗氧化物</a:t>
            </a:r>
            <a:endParaRPr lang="en-US" altLang="zh-TW" dirty="0" smtClean="0">
              <a:solidFill>
                <a:prstClr val="white"/>
              </a:solidFill>
              <a:latin typeface="+mn-lt"/>
              <a:ea typeface="Apple LiGothic" pitchFamily="2" charset="-120"/>
              <a:cs typeface="Tahoma" pitchFamily="34" charset="0"/>
            </a:endParaRPr>
          </a:p>
          <a:p>
            <a:pPr algn="r"/>
            <a:r>
              <a:rPr lang="zh-TW" altLang="en-US" dirty="0" smtClean="0">
                <a:solidFill>
                  <a:prstClr val="white"/>
                </a:solidFill>
                <a:latin typeface="+mn-lt"/>
                <a:ea typeface="Apple LiGothic" pitchFamily="2" charset="-120"/>
                <a:cs typeface="Tahoma" pitchFamily="34" charset="0"/>
              </a:rPr>
              <a:t>作用率增加</a:t>
            </a:r>
            <a:endParaRPr lang="en-US" altLang="zh-TW" dirty="0" smtClean="0">
              <a:solidFill>
                <a:prstClr val="white"/>
              </a:solidFill>
              <a:latin typeface="+mn-lt"/>
              <a:ea typeface="Apple LiGothic" pitchFamily="2" charset="-120"/>
              <a:cs typeface="Tahoma" pitchFamily="34" charset="0"/>
            </a:endParaRPr>
          </a:p>
          <a:p>
            <a:pPr algn="r"/>
            <a:r>
              <a:rPr lang="zh-TW" altLang="en-US" dirty="0" smtClean="0">
                <a:solidFill>
                  <a:prstClr val="white"/>
                </a:solidFill>
                <a:latin typeface="+mn-lt"/>
                <a:ea typeface="Apple LiGothic" pitchFamily="2" charset="-120"/>
                <a:cs typeface="Tahoma" pitchFamily="34" charset="0"/>
              </a:rPr>
              <a:t>單位／分鐘</a:t>
            </a:r>
            <a:endParaRPr lang="en-US" altLang="zh-TW" dirty="0" smtClean="0">
              <a:solidFill>
                <a:prstClr val="white"/>
              </a:solidFill>
              <a:latin typeface="+mn-lt"/>
              <a:ea typeface="Apple LiGothic" pitchFamily="2" charset="-120"/>
              <a:cs typeface="Tahoma" pitchFamily="34" charset="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dirty="0" smtClean="0">
                <a:solidFill>
                  <a:prstClr val="white"/>
                </a:solidFill>
                <a:latin typeface="+mn-lt"/>
                <a:ea typeface="Apple LiGothic" pitchFamily="2" charset="-120"/>
                <a:cs typeface="Tahoma" charset="0"/>
              </a:rPr>
              <a:t>Increase </a:t>
            </a:r>
            <a:r>
              <a:rPr lang="de-CH" dirty="0">
                <a:solidFill>
                  <a:prstClr val="white"/>
                </a:solidFill>
                <a:latin typeface="+mn-lt"/>
                <a:ea typeface="Apple LiGothic" pitchFamily="2" charset="-120"/>
                <a:cs typeface="Tahoma" charset="0"/>
              </a:rPr>
              <a:t>of </a:t>
            </a:r>
            <a:br>
              <a:rPr lang="de-CH" dirty="0">
                <a:solidFill>
                  <a:prstClr val="white"/>
                </a:solidFill>
                <a:latin typeface="+mn-lt"/>
                <a:ea typeface="Apple LiGothic" pitchFamily="2" charset="-120"/>
                <a:cs typeface="Tahoma" charset="0"/>
              </a:rPr>
            </a:br>
            <a:r>
              <a:rPr lang="de-CH" dirty="0">
                <a:solidFill>
                  <a:prstClr val="white"/>
                </a:solidFill>
                <a:latin typeface="+mn-lt"/>
                <a:ea typeface="Apple LiGothic" pitchFamily="2" charset="-120"/>
                <a:cs typeface="Tahoma" charset="0"/>
              </a:rPr>
              <a:t>antioxidant</a:t>
            </a:r>
            <a:br>
              <a:rPr lang="de-CH" dirty="0">
                <a:solidFill>
                  <a:prstClr val="white"/>
                </a:solidFill>
                <a:latin typeface="+mn-lt"/>
                <a:ea typeface="Apple LiGothic" pitchFamily="2" charset="-120"/>
                <a:cs typeface="Tahoma" charset="0"/>
              </a:rPr>
            </a:br>
            <a:r>
              <a:rPr lang="de-CH" dirty="0">
                <a:solidFill>
                  <a:prstClr val="white"/>
                </a:solidFill>
                <a:latin typeface="+mn-lt"/>
                <a:ea typeface="Apple LiGothic" pitchFamily="2" charset="-120"/>
                <a:cs typeface="Tahoma" charset="0"/>
              </a:rPr>
              <a:t>impact rate</a:t>
            </a:r>
            <a:br>
              <a:rPr lang="de-CH" dirty="0">
                <a:solidFill>
                  <a:prstClr val="white"/>
                </a:solidFill>
                <a:latin typeface="+mn-lt"/>
                <a:ea typeface="Apple LiGothic" pitchFamily="2" charset="-120"/>
                <a:cs typeface="Tahoma" charset="0"/>
              </a:rPr>
            </a:br>
            <a:r>
              <a:rPr lang="de-CH" dirty="0" smtClean="0">
                <a:solidFill>
                  <a:prstClr val="white"/>
                </a:solidFill>
                <a:latin typeface="+mn-lt"/>
                <a:ea typeface="Apple LiGothic" pitchFamily="2" charset="-120"/>
                <a:cs typeface="Tahoma" charset="0"/>
              </a:rPr>
              <a:t>units/minute</a:t>
            </a:r>
          </a:p>
        </p:txBody>
      </p:sp>
      <p:grpSp>
        <p:nvGrpSpPr>
          <p:cNvPr id="6" name="Group 38"/>
          <p:cNvGrpSpPr>
            <a:grpSpLocks/>
          </p:cNvGrpSpPr>
          <p:nvPr/>
        </p:nvGrpSpPr>
        <p:grpSpPr bwMode="auto">
          <a:xfrm>
            <a:off x="1994792" y="1047750"/>
            <a:ext cx="6374478" cy="3557502"/>
            <a:chOff x="1994588" y="1499342"/>
            <a:chExt cx="6374852" cy="4742434"/>
          </a:xfrm>
        </p:grpSpPr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2573727" y="5537444"/>
              <a:ext cx="5795713" cy="704332"/>
              <a:chOff x="2573727" y="5429264"/>
              <a:chExt cx="5795713" cy="704332"/>
            </a:xfrm>
          </p:grpSpPr>
          <p:sp>
            <p:nvSpPr>
              <p:cNvPr id="13" name="TextBox 6"/>
              <p:cNvSpPr txBox="1">
                <a:spLocks noChangeArrowheads="1"/>
              </p:cNvSpPr>
              <p:nvPr/>
            </p:nvSpPr>
            <p:spPr bwMode="auto">
              <a:xfrm>
                <a:off x="2573727" y="5429264"/>
                <a:ext cx="543771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dirty="0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10</a:t>
                </a:r>
                <a:br>
                  <a:rPr lang="de-CH" dirty="0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 dirty="0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min</a:t>
                </a:r>
                <a:endParaRPr lang="en-GB" dirty="0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  <p:sp>
            <p:nvSpPr>
              <p:cNvPr id="14" name="TextBox 7"/>
              <p:cNvSpPr txBox="1">
                <a:spLocks noChangeArrowheads="1"/>
              </p:cNvSpPr>
              <p:nvPr/>
            </p:nvSpPr>
            <p:spPr bwMode="auto">
              <a:xfrm>
                <a:off x="2994512" y="5429264"/>
                <a:ext cx="543771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20</a:t>
                </a:r>
                <a:b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  <p:sp>
            <p:nvSpPr>
              <p:cNvPr id="15" name="TextBox 8"/>
              <p:cNvSpPr txBox="1">
                <a:spLocks noChangeArrowheads="1"/>
              </p:cNvSpPr>
              <p:nvPr/>
            </p:nvSpPr>
            <p:spPr bwMode="auto">
              <a:xfrm>
                <a:off x="3398181" y="5429264"/>
                <a:ext cx="543771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30</a:t>
                </a:r>
                <a:b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  <p:sp>
            <p:nvSpPr>
              <p:cNvPr id="16" name="TextBox 9"/>
              <p:cNvSpPr txBox="1">
                <a:spLocks noChangeArrowheads="1"/>
              </p:cNvSpPr>
              <p:nvPr/>
            </p:nvSpPr>
            <p:spPr bwMode="auto">
              <a:xfrm>
                <a:off x="3814741" y="5429264"/>
                <a:ext cx="543771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40</a:t>
                </a:r>
                <a:b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  <p:sp>
            <p:nvSpPr>
              <p:cNvPr id="17" name="TextBox 10"/>
              <p:cNvSpPr txBox="1">
                <a:spLocks noChangeArrowheads="1"/>
              </p:cNvSpPr>
              <p:nvPr/>
            </p:nvSpPr>
            <p:spPr bwMode="auto">
              <a:xfrm>
                <a:off x="4224319" y="5429264"/>
                <a:ext cx="543771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50</a:t>
                </a:r>
                <a:b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  <p:sp>
            <p:nvSpPr>
              <p:cNvPr id="18" name="TextBox 11"/>
              <p:cNvSpPr txBox="1">
                <a:spLocks noChangeArrowheads="1"/>
              </p:cNvSpPr>
              <p:nvPr/>
            </p:nvSpPr>
            <p:spPr bwMode="auto">
              <a:xfrm>
                <a:off x="4643422" y="5429264"/>
                <a:ext cx="543771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60</a:t>
                </a:r>
                <a:b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  <p:sp>
            <p:nvSpPr>
              <p:cNvPr id="19" name="TextBox 12"/>
              <p:cNvSpPr txBox="1">
                <a:spLocks noChangeArrowheads="1"/>
              </p:cNvSpPr>
              <p:nvPr/>
            </p:nvSpPr>
            <p:spPr bwMode="auto">
              <a:xfrm>
                <a:off x="5057763" y="5429264"/>
                <a:ext cx="543771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70</a:t>
                </a:r>
                <a:b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  <p:sp>
            <p:nvSpPr>
              <p:cNvPr id="20" name="TextBox 13"/>
              <p:cNvSpPr txBox="1">
                <a:spLocks noChangeArrowheads="1"/>
              </p:cNvSpPr>
              <p:nvPr/>
            </p:nvSpPr>
            <p:spPr bwMode="auto">
              <a:xfrm>
                <a:off x="5467342" y="5429264"/>
                <a:ext cx="543771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dirty="0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80</a:t>
                </a:r>
                <a:br>
                  <a:rPr lang="de-CH" dirty="0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 dirty="0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min</a:t>
                </a:r>
                <a:endParaRPr lang="en-GB" dirty="0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  <p:sp>
            <p:nvSpPr>
              <p:cNvPr id="21" name="TextBox 14"/>
              <p:cNvSpPr txBox="1">
                <a:spLocks noChangeArrowheads="1"/>
              </p:cNvSpPr>
              <p:nvPr/>
            </p:nvSpPr>
            <p:spPr bwMode="auto">
              <a:xfrm>
                <a:off x="5876919" y="5429264"/>
                <a:ext cx="543771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90</a:t>
                </a:r>
                <a:b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min</a:t>
                </a:r>
                <a:endParaRPr lang="en-GB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  <p:sp>
            <p:nvSpPr>
              <p:cNvPr id="22" name="TextBox 15"/>
              <p:cNvSpPr txBox="1">
                <a:spLocks noChangeArrowheads="1"/>
              </p:cNvSpPr>
              <p:nvPr/>
            </p:nvSpPr>
            <p:spPr bwMode="auto">
              <a:xfrm>
                <a:off x="6410329" y="5429264"/>
                <a:ext cx="306512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2</a:t>
                </a:r>
                <a:b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h</a:t>
                </a:r>
                <a:endParaRPr lang="en-GB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  <p:sp>
            <p:nvSpPr>
              <p:cNvPr id="23" name="TextBox 16"/>
              <p:cNvSpPr txBox="1">
                <a:spLocks noChangeArrowheads="1"/>
              </p:cNvSpPr>
              <p:nvPr/>
            </p:nvSpPr>
            <p:spPr bwMode="auto">
              <a:xfrm>
                <a:off x="6743702" y="5429264"/>
                <a:ext cx="457203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2½</a:t>
                </a:r>
                <a:b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h</a:t>
                </a:r>
                <a:endParaRPr lang="en-GB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  <p:sp>
            <p:nvSpPr>
              <p:cNvPr id="24" name="TextBox 17"/>
              <p:cNvSpPr txBox="1">
                <a:spLocks noChangeArrowheads="1"/>
              </p:cNvSpPr>
              <p:nvPr/>
            </p:nvSpPr>
            <p:spPr bwMode="auto">
              <a:xfrm>
                <a:off x="7572383" y="5429264"/>
                <a:ext cx="457203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3½</a:t>
                </a:r>
                <a:b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h</a:t>
                </a:r>
                <a:endParaRPr lang="en-GB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  <p:sp>
            <p:nvSpPr>
              <p:cNvPr id="25" name="TextBox 18"/>
              <p:cNvSpPr txBox="1">
                <a:spLocks noChangeArrowheads="1"/>
              </p:cNvSpPr>
              <p:nvPr/>
            </p:nvSpPr>
            <p:spPr bwMode="auto">
              <a:xfrm>
                <a:off x="7224722" y="5429264"/>
                <a:ext cx="306512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3</a:t>
                </a:r>
                <a:b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h</a:t>
                </a:r>
                <a:endParaRPr lang="en-GB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  <p:sp>
            <p:nvSpPr>
              <p:cNvPr id="26" name="TextBox 19"/>
              <p:cNvSpPr txBox="1">
                <a:spLocks noChangeArrowheads="1"/>
              </p:cNvSpPr>
              <p:nvPr/>
            </p:nvSpPr>
            <p:spPr bwMode="auto">
              <a:xfrm>
                <a:off x="8062928" y="5429264"/>
                <a:ext cx="306512" cy="704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ctr" eaLnBrk="1" fontAlgn="base" hangingPunct="1">
                  <a:lnSpc>
                    <a:spcPts val="17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dirty="0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4</a:t>
                </a:r>
                <a:br>
                  <a:rPr lang="de-CH" dirty="0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</a:br>
                <a:r>
                  <a:rPr lang="de-CH" dirty="0">
                    <a:solidFill>
                      <a:prstClr val="white"/>
                    </a:solidFill>
                    <a:latin typeface="+mn-lt"/>
                    <a:ea typeface="Apple LiGothic" pitchFamily="2" charset="-120"/>
                  </a:rPr>
                  <a:t>h</a:t>
                </a:r>
                <a:endParaRPr lang="en-GB" dirty="0">
                  <a:solidFill>
                    <a:prstClr val="white"/>
                  </a:solidFill>
                  <a:latin typeface="+mn-lt"/>
                  <a:ea typeface="Apple LiGothic" pitchFamily="2" charset="-120"/>
                </a:endParaRPr>
              </a:p>
            </p:txBody>
          </p:sp>
        </p:grpSp>
        <p:grpSp>
          <p:nvGrpSpPr>
            <p:cNvPr id="8" name="Group 37"/>
            <p:cNvGrpSpPr>
              <a:grpSpLocks/>
            </p:cNvGrpSpPr>
            <p:nvPr/>
          </p:nvGrpSpPr>
          <p:grpSpPr bwMode="auto">
            <a:xfrm>
              <a:off x="1994588" y="1499342"/>
              <a:ext cx="367430" cy="4151237"/>
              <a:chOff x="1994588" y="1499342"/>
              <a:chExt cx="367430" cy="4151237"/>
            </a:xfrm>
          </p:grpSpPr>
          <p:sp>
            <p:nvSpPr>
              <p:cNvPr id="9" name="TextBox 23"/>
              <p:cNvSpPr txBox="1">
                <a:spLocks noChangeArrowheads="1"/>
              </p:cNvSpPr>
              <p:nvPr/>
            </p:nvSpPr>
            <p:spPr bwMode="auto">
              <a:xfrm>
                <a:off x="1994588" y="4953085"/>
                <a:ext cx="367430" cy="697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2800" dirty="0">
                    <a:solidFill>
                      <a:prstClr val="white"/>
                    </a:solidFill>
                    <a:latin typeface="+mn-lt"/>
                    <a:ea typeface="Apple LiGothic" pitchFamily="2" charset="-120"/>
                    <a:cs typeface="Tahoma" charset="0"/>
                  </a:rPr>
                  <a:t>0</a:t>
                </a:r>
                <a:endParaRPr lang="en-GB" sz="2800" dirty="0">
                  <a:solidFill>
                    <a:prstClr val="white"/>
                  </a:solidFill>
                  <a:latin typeface="+mn-lt"/>
                  <a:ea typeface="Apple LiGothic" pitchFamily="2" charset="-120"/>
                  <a:cs typeface="Tahoma" charset="0"/>
                </a:endParaRPr>
              </a:p>
            </p:txBody>
          </p:sp>
          <p:sp>
            <p:nvSpPr>
              <p:cNvPr id="10" name="TextBox 24"/>
              <p:cNvSpPr txBox="1">
                <a:spLocks noChangeArrowheads="1"/>
              </p:cNvSpPr>
              <p:nvPr/>
            </p:nvSpPr>
            <p:spPr bwMode="auto">
              <a:xfrm>
                <a:off x="1994588" y="3734117"/>
                <a:ext cx="367430" cy="697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2800" dirty="0">
                    <a:solidFill>
                      <a:prstClr val="white"/>
                    </a:solidFill>
                    <a:latin typeface="+mn-lt"/>
                    <a:ea typeface="Apple LiGothic" pitchFamily="2" charset="-120"/>
                    <a:cs typeface="Tahoma" charset="0"/>
                  </a:rPr>
                  <a:t>1</a:t>
                </a:r>
                <a:endParaRPr lang="en-GB" sz="2800" dirty="0">
                  <a:solidFill>
                    <a:prstClr val="white"/>
                  </a:solidFill>
                  <a:latin typeface="+mn-lt"/>
                  <a:ea typeface="Apple LiGothic" pitchFamily="2" charset="-120"/>
                  <a:cs typeface="Tahoma" charset="0"/>
                </a:endParaRPr>
              </a:p>
            </p:txBody>
          </p:sp>
          <p:sp>
            <p:nvSpPr>
              <p:cNvPr id="11" name="TextBox 25"/>
              <p:cNvSpPr txBox="1">
                <a:spLocks noChangeArrowheads="1"/>
              </p:cNvSpPr>
              <p:nvPr/>
            </p:nvSpPr>
            <p:spPr bwMode="auto">
              <a:xfrm>
                <a:off x="1994588" y="2616730"/>
                <a:ext cx="367430" cy="697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2800" dirty="0">
                    <a:solidFill>
                      <a:prstClr val="white"/>
                    </a:solidFill>
                    <a:latin typeface="+mn-lt"/>
                    <a:ea typeface="Apple LiGothic" pitchFamily="2" charset="-120"/>
                    <a:cs typeface="Tahoma" charset="0"/>
                  </a:rPr>
                  <a:t>2</a:t>
                </a:r>
                <a:endParaRPr lang="en-GB" sz="2800" dirty="0">
                  <a:solidFill>
                    <a:prstClr val="white"/>
                  </a:solidFill>
                  <a:latin typeface="+mn-lt"/>
                  <a:ea typeface="Apple LiGothic" pitchFamily="2" charset="-120"/>
                  <a:cs typeface="Tahoma" charset="0"/>
                </a:endParaRPr>
              </a:p>
            </p:txBody>
          </p:sp>
          <p:sp>
            <p:nvSpPr>
              <p:cNvPr id="12" name="TextBox 26"/>
              <p:cNvSpPr txBox="1">
                <a:spLocks noChangeArrowheads="1"/>
              </p:cNvSpPr>
              <p:nvPr/>
            </p:nvSpPr>
            <p:spPr bwMode="auto">
              <a:xfrm>
                <a:off x="1994588" y="1499342"/>
                <a:ext cx="367430" cy="697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r>
                  <a:rPr lang="de-CH" sz="2800" dirty="0">
                    <a:solidFill>
                      <a:prstClr val="white"/>
                    </a:solidFill>
                    <a:latin typeface="+mn-lt"/>
                    <a:ea typeface="Apple LiGothic" pitchFamily="2" charset="-120"/>
                    <a:cs typeface="Tahoma" charset="0"/>
                  </a:rPr>
                  <a:t>3</a:t>
                </a:r>
                <a:endParaRPr lang="en-GB" sz="2800" dirty="0">
                  <a:solidFill>
                    <a:prstClr val="white"/>
                  </a:solidFill>
                  <a:latin typeface="+mn-lt"/>
                  <a:ea typeface="Apple LiGothic" pitchFamily="2" charset="-120"/>
                  <a:cs typeface="Tahoma" charset="0"/>
                </a:endParaRPr>
              </a:p>
            </p:txBody>
          </p:sp>
        </p:grpSp>
      </p:grpSp>
      <p:sp>
        <p:nvSpPr>
          <p:cNvPr id="27" name="TextBox 28"/>
          <p:cNvSpPr txBox="1">
            <a:spLocks noChangeArrowheads="1"/>
          </p:cNvSpPr>
          <p:nvPr/>
        </p:nvSpPr>
        <p:spPr bwMode="auto">
          <a:xfrm>
            <a:off x="285750" y="968573"/>
            <a:ext cx="339708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de-CH" sz="1400" dirty="0">
                <a:solidFill>
                  <a:prstClr val="white"/>
                </a:solidFill>
                <a:latin typeface="+mn-lt"/>
                <a:ea typeface="Apple LiGothic" pitchFamily="2" charset="-120"/>
                <a:cs typeface="Tahoma" charset="0"/>
              </a:rPr>
              <a:t>Cesarone et al., Phytother Res, in print 2008</a:t>
            </a:r>
            <a:endParaRPr lang="en-GB" sz="1400" dirty="0">
              <a:solidFill>
                <a:prstClr val="white"/>
              </a:solidFill>
              <a:latin typeface="+mn-lt"/>
              <a:ea typeface="Apple LiGothic" pitchFamily="2" charset="-120"/>
              <a:cs typeface="Tahoma" charset="0"/>
            </a:endParaRPr>
          </a:p>
        </p:txBody>
      </p:sp>
      <p:grpSp>
        <p:nvGrpSpPr>
          <p:cNvPr id="28" name="Isotonic curve group"/>
          <p:cNvGrpSpPr>
            <a:grpSpLocks/>
          </p:cNvGrpSpPr>
          <p:nvPr/>
        </p:nvGrpSpPr>
        <p:grpSpPr bwMode="auto">
          <a:xfrm>
            <a:off x="2290766" y="1256753"/>
            <a:ext cx="6067425" cy="2828925"/>
            <a:chOff x="2316033" y="1836982"/>
            <a:chExt cx="6067425" cy="3771900"/>
          </a:xfrm>
        </p:grpSpPr>
        <p:pic>
          <p:nvPicPr>
            <p:cNvPr id="29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6033" y="1836982"/>
              <a:ext cx="6067425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/>
          </p:nvSpPr>
          <p:spPr>
            <a:xfrm>
              <a:off x="3199415" y="3200645"/>
              <a:ext cx="3129062" cy="1272143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b="1" spc="150" dirty="0">
                  <a:ln w="11430"/>
                  <a:solidFill>
                    <a:prstClr val="black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Apple LiGothic" pitchFamily="2" charset="-120"/>
                  <a:cs typeface="Tahoma" pitchFamily="34" charset="0"/>
                </a:rPr>
                <a:t>OPC-3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800" b="1" spc="150" dirty="0">
                  <a:ln w="11430"/>
                  <a:solidFill>
                    <a:prstClr val="black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Apple LiGothic" pitchFamily="2" charset="-120"/>
                  <a:cs typeface="Tahoma" pitchFamily="34" charset="0"/>
                </a:rPr>
                <a:t>等滲透壓 </a:t>
              </a:r>
              <a:r>
                <a:rPr lang="en-US" altLang="zh-TW" sz="2800" b="1" spc="150" dirty="0">
                  <a:ln w="11430"/>
                  <a:solidFill>
                    <a:prstClr val="black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Apple LiGothic" pitchFamily="2" charset="-120"/>
                  <a:cs typeface="Tahoma" pitchFamily="34" charset="0"/>
                </a:rPr>
                <a:t>I</a:t>
              </a:r>
              <a:r>
                <a:rPr lang="en-US" sz="2800" b="1" spc="150" dirty="0">
                  <a:ln w="11430"/>
                  <a:solidFill>
                    <a:prstClr val="black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  <a:ea typeface="Apple LiGothic" pitchFamily="2" charset="-120"/>
                  <a:cs typeface="Tahoma" pitchFamily="34" charset="0"/>
                </a:rPr>
                <a:t>sotonic</a:t>
              </a:r>
            </a:p>
          </p:txBody>
        </p:sp>
      </p:grpSp>
      <p:grpSp>
        <p:nvGrpSpPr>
          <p:cNvPr id="31" name="tablet curve group"/>
          <p:cNvGrpSpPr>
            <a:grpSpLocks/>
          </p:cNvGrpSpPr>
          <p:nvPr/>
        </p:nvGrpSpPr>
        <p:grpSpPr bwMode="auto">
          <a:xfrm>
            <a:off x="2285402" y="1256753"/>
            <a:ext cx="6067425" cy="3128070"/>
            <a:chOff x="2315081" y="1933897"/>
            <a:chExt cx="6067425" cy="4170760"/>
          </a:xfrm>
        </p:grpSpPr>
        <p:pic>
          <p:nvPicPr>
            <p:cNvPr id="32" name="Picture 3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5081" y="1933897"/>
              <a:ext cx="6067425" cy="3771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4300264" y="4257997"/>
              <a:ext cx="2012218" cy="1846660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sz="2800" spc="150" dirty="0">
                  <a:ln w="1143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pple LiGothic" pitchFamily="2" charset="-120"/>
                  <a:cs typeface="Tahoma" pitchFamily="34" charset="0"/>
                </a:rPr>
                <a:t>OPC-3 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zh-TW" altLang="en-US" sz="2800" spc="150" dirty="0">
                  <a:ln w="1143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pple LiGothic" pitchFamily="2" charset="-120"/>
                  <a:cs typeface="Tahoma" pitchFamily="34" charset="0"/>
                </a:rPr>
                <a:t>片劑 </a:t>
              </a:r>
              <a:r>
                <a:rPr lang="en-US" sz="2800" spc="150" dirty="0">
                  <a:ln w="11430"/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ea typeface="Apple LiGothic" pitchFamily="2" charset="-120"/>
                  <a:cs typeface="Tahoma" pitchFamily="34" charset="0"/>
                </a:rPr>
                <a:t>tablet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800" spc="150" dirty="0">
                <a:ln w="11430"/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Apple LiGothic" pitchFamily="2" charset="-120"/>
                <a:cs typeface="Tahoma" pitchFamily="34" charset="0"/>
              </a:endParaRPr>
            </a:p>
          </p:txBody>
        </p:sp>
      </p:grpSp>
      <p:sp>
        <p:nvSpPr>
          <p:cNvPr id="34" name="Title 2"/>
          <p:cNvSpPr>
            <a:spLocks noGrp="1"/>
          </p:cNvSpPr>
          <p:nvPr>
            <p:ph type="title" idx="4294967295"/>
          </p:nvPr>
        </p:nvSpPr>
        <p:spPr>
          <a:xfrm>
            <a:off x="0" y="-19050"/>
            <a:ext cx="8229600" cy="85725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/>
            <a:r>
              <a:rPr lang="en-US" sz="3600" b="0" dirty="0" err="1" smtClean="0">
                <a:solidFill>
                  <a:schemeClr val="bg1"/>
                </a:solidFill>
                <a:latin typeface="+mn-lt"/>
                <a:ea typeface="Apple LiGothic" pitchFamily="2" charset="-120"/>
                <a:cs typeface="Tahoma" charset="0"/>
              </a:rPr>
              <a:t>Isotonix</a:t>
            </a:r>
            <a:r>
              <a:rPr lang="en-US" sz="3600" b="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ahoma" charset="0"/>
              </a:rPr>
              <a:t> OPC-3</a:t>
            </a:r>
            <a:r>
              <a:rPr lang="en-US" sz="3600" b="0" baseline="300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ahoma" charset="0"/>
              </a:rPr>
              <a:t>®</a:t>
            </a:r>
            <a:r>
              <a:rPr lang="en-US" sz="3600" b="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ahoma" charset="0"/>
              </a:rPr>
              <a:t> </a:t>
            </a:r>
            <a:r>
              <a:rPr lang="zh-TW" altLang="en-US" sz="3600" b="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ahoma" charset="0"/>
              </a:rPr>
              <a:t>的吸收率</a:t>
            </a:r>
            <a:r>
              <a:rPr lang="en-US" sz="3200" b="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ahoma" charset="0"/>
              </a:rPr>
              <a:t/>
            </a:r>
            <a:br>
              <a:rPr lang="en-US" sz="3200" b="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ahoma" charset="0"/>
              </a:rPr>
            </a:br>
            <a:r>
              <a:rPr lang="en-US" sz="2800" b="0" dirty="0" err="1" smtClean="0">
                <a:solidFill>
                  <a:schemeClr val="bg1"/>
                </a:solidFill>
                <a:latin typeface="+mn-lt"/>
                <a:ea typeface="Apple LiGothic" pitchFamily="2" charset="-120"/>
                <a:cs typeface="Tahoma" charset="0"/>
              </a:rPr>
              <a:t>Isotonix</a:t>
            </a:r>
            <a:r>
              <a:rPr lang="en-US" sz="2800" b="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ahoma" charset="0"/>
              </a:rPr>
              <a:t> </a:t>
            </a:r>
            <a:r>
              <a:rPr lang="en-US" sz="2800" b="0" dirty="0">
                <a:solidFill>
                  <a:schemeClr val="bg1"/>
                </a:solidFill>
                <a:latin typeface="+mn-lt"/>
                <a:ea typeface="Apple LiGothic" pitchFamily="2" charset="-120"/>
                <a:cs typeface="Tahoma" charset="0"/>
              </a:rPr>
              <a:t>OPC-3</a:t>
            </a:r>
            <a:r>
              <a:rPr lang="en-US" sz="2800" b="0" baseline="30000" dirty="0">
                <a:solidFill>
                  <a:schemeClr val="bg1"/>
                </a:solidFill>
                <a:latin typeface="+mn-lt"/>
                <a:ea typeface="Apple LiGothic" pitchFamily="2" charset="-120"/>
                <a:cs typeface="Tahoma" charset="0"/>
              </a:rPr>
              <a:t>®</a:t>
            </a:r>
            <a:r>
              <a:rPr lang="en-US" sz="2800" b="0" dirty="0">
                <a:solidFill>
                  <a:schemeClr val="bg1"/>
                </a:solidFill>
                <a:latin typeface="+mn-lt"/>
                <a:ea typeface="Apple LiGothic" pitchFamily="2" charset="-120"/>
                <a:cs typeface="Tahoma" charset="0"/>
              </a:rPr>
              <a:t> </a:t>
            </a:r>
            <a:r>
              <a:rPr lang="en-US" sz="2800" b="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ahoma" charset="0"/>
              </a:rPr>
              <a:t>Absorption</a:t>
            </a:r>
            <a:endParaRPr lang="en-US" sz="2800" b="0" dirty="0">
              <a:solidFill>
                <a:schemeClr val="bg1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590800" y="4476750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ea typeface="Apple LiGothic" pitchFamily="2" charset="-120"/>
              </a:rPr>
              <a:t>分鐘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08672" y="4476750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ea typeface="Apple LiGothic" pitchFamily="2" charset="-120"/>
              </a:rPr>
              <a:t>分鐘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406860" y="4480440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ea typeface="Apple LiGothic" pitchFamily="2" charset="-120"/>
              </a:rPr>
              <a:t>分鐘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805056" y="4480440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ea typeface="Apple LiGothic" pitchFamily="2" charset="-120"/>
              </a:rPr>
              <a:t>分鐘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218000" y="4480440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ea typeface="Apple LiGothic" pitchFamily="2" charset="-120"/>
              </a:rPr>
              <a:t>分鐘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645692" y="4480440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ea typeface="Apple LiGothic" pitchFamily="2" charset="-120"/>
              </a:rPr>
              <a:t>分鐘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58635" y="4480440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ea typeface="Apple LiGothic" pitchFamily="2" charset="-120"/>
              </a:rPr>
              <a:t>分鐘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486328" y="4480440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ea typeface="Apple LiGothic" pitchFamily="2" charset="-120"/>
              </a:rPr>
              <a:t>分鐘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884524" y="4480440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ea typeface="Apple LiGothic" pitchFamily="2" charset="-120"/>
              </a:rPr>
              <a:t>分鐘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312309" y="4487811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 dirty="0">
                <a:solidFill>
                  <a:prstClr val="white"/>
                </a:solidFill>
                <a:ea typeface="Apple LiGothic" pitchFamily="2" charset="-120"/>
              </a:rPr>
              <a:t>小時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64087" y="4487811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>
                <a:solidFill>
                  <a:prstClr val="white"/>
                </a:solidFill>
                <a:ea typeface="Apple LiGothic" pitchFamily="2" charset="-120"/>
              </a:rPr>
              <a:t>小時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7551143" y="4487811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>
                <a:solidFill>
                  <a:prstClr val="white"/>
                </a:solidFill>
                <a:ea typeface="Apple LiGothic" pitchFamily="2" charset="-120"/>
              </a:rPr>
              <a:t>小時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7123451" y="4487811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>
                <a:solidFill>
                  <a:prstClr val="white"/>
                </a:solidFill>
                <a:ea typeface="Apple LiGothic" pitchFamily="2" charset="-120"/>
              </a:rPr>
              <a:t>小時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6725255" y="4487811"/>
            <a:ext cx="461665" cy="60837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TW" altLang="en-US">
                <a:solidFill>
                  <a:prstClr val="white"/>
                </a:solidFill>
                <a:ea typeface="Apple LiGothic" pitchFamily="2" charset="-120"/>
              </a:rPr>
              <a:t>小時</a:t>
            </a:r>
            <a:endParaRPr lang="en-US" dirty="0">
              <a:solidFill>
                <a:prstClr val="white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075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"/>
                                      </p:to>
                                    </p:set>
                                    <p:animEffect filter="image" prLst="opacity: 0.7">
                                      <p:cBhvr rctx="IE">
                                        <p:cTn id="10" dur="indefinite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7"/>
                                      </p:to>
                                    </p:set>
                                    <p:animEffect filter="image" prLst="opacity: 0.7">
                                      <p:cBhvr rctx="IE">
                                        <p:cTn id="18" dur="indefinite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228600" y="666750"/>
            <a:ext cx="7467600" cy="1447800"/>
          </a:xfrm>
          <a:prstGeom prst="rect">
            <a:avLst/>
          </a:prstGeom>
        </p:spPr>
        <p:txBody>
          <a:bodyPr/>
          <a:lstStyle/>
          <a:p>
            <a:pPr eaLnBrk="1" hangingPunct="1">
              <a:buNone/>
            </a:pPr>
            <a:r>
              <a:rPr lang="en-US" sz="2400" dirty="0" smtClean="0">
                <a:ea typeface="Apple LiGothic" pitchFamily="2" charset="-120"/>
              </a:rPr>
              <a:t>	</a:t>
            </a:r>
            <a:r>
              <a:rPr lang="zh-TW" altLang="zh-TW" sz="2800" dirty="0" smtClean="0">
                <a:solidFill>
                  <a:schemeClr val="bg1"/>
                </a:solidFill>
                <a:ea typeface="Apple LiGothic" pitchFamily="2" charset="-120"/>
              </a:rPr>
              <a:t>「</a:t>
            </a:r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總括來說，</a:t>
            </a:r>
            <a:r>
              <a:rPr lang="zh-TW" altLang="zh-TW" sz="2800" dirty="0" smtClean="0">
                <a:solidFill>
                  <a:schemeClr val="bg1"/>
                </a:solidFill>
                <a:ea typeface="Apple LiGothic" pitchFamily="2" charset="-120"/>
              </a:rPr>
              <a:t>研究顯示</a:t>
            </a:r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就抗氧化功能而言，</a:t>
            </a:r>
            <a:r>
              <a:rPr lang="zh-TW" altLang="en-US" sz="2800" dirty="0" smtClean="0">
                <a:solidFill>
                  <a:prstClr val="white"/>
                </a:solidFill>
                <a:ea typeface="Apple LiGothic" pitchFamily="2" charset="-120"/>
              </a:rPr>
              <a:t>等壓狀態</a:t>
            </a:r>
            <a:r>
              <a:rPr lang="en-US" altLang="zh-TW" sz="2800" dirty="0" smtClean="0">
                <a:solidFill>
                  <a:schemeClr val="bg1"/>
                </a:solidFill>
                <a:ea typeface="Apple LiGothic" pitchFamily="2" charset="-120"/>
              </a:rPr>
              <a:t>OPC-3</a:t>
            </a:r>
            <a:r>
              <a:rPr lang="en-US" altLang="zh-TW" sz="2800" dirty="0" smtClean="0">
                <a:solidFill>
                  <a:schemeClr val="bg1"/>
                </a:solidFill>
                <a:ea typeface="Apple LiGothic" pitchFamily="2" charset="-120"/>
                <a:cs typeface="Tahoma" charset="0"/>
              </a:rPr>
              <a:t>®</a:t>
            </a:r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內的類黃酮於人體的生物利用率遠高於相同份量的片劑混合物。</a:t>
            </a:r>
            <a:r>
              <a:rPr lang="zh-TW" altLang="zh-TW" sz="2800" dirty="0" smtClean="0">
                <a:solidFill>
                  <a:schemeClr val="bg1"/>
                </a:solidFill>
                <a:ea typeface="Apple LiGothic" pitchFamily="2" charset="-120"/>
              </a:rPr>
              <a:t>」</a:t>
            </a:r>
            <a:endParaRPr lang="en-US" sz="2800" dirty="0" smtClean="0">
              <a:ea typeface="Apple LiGothic" pitchFamily="2" charset="-12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229600" cy="674687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eaLnBrk="1" hangingPunct="1"/>
            <a:r>
              <a:rPr lang="zh-TW" altLang="en-US" sz="3600" b="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結果</a:t>
            </a:r>
            <a:r>
              <a:rPr lang="en-US" sz="2800" b="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The </a:t>
            </a:r>
            <a:r>
              <a:rPr lang="en-US" sz="2800" b="0" dirty="0">
                <a:solidFill>
                  <a:schemeClr val="bg1"/>
                </a:solidFill>
                <a:latin typeface="+mn-lt"/>
                <a:ea typeface="Apple LiGothic" pitchFamily="2" charset="-120"/>
              </a:rPr>
              <a:t>Results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0" y="971550"/>
            <a:ext cx="8229600" cy="857250"/>
          </a:xfrm>
          <a:prstGeom prst="rect">
            <a:avLst/>
          </a:prstGeom>
        </p:spPr>
        <p:txBody>
          <a:bodyPr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Century Gothic" pitchFamily="34" charset="0"/>
              </a:defRPr>
            </a:lvl9pPr>
            <a:extLst/>
          </a:lstStyle>
          <a:p>
            <a:pPr eaLnBrk="1" hangingPunct="1">
              <a:defRPr/>
            </a:pPr>
            <a:endParaRPr lang="en-US" sz="2800" dirty="0" smtClean="0">
              <a:solidFill>
                <a:srgbClr val="1F497D">
                  <a:lumMod val="60000"/>
                  <a:lumOff val="40000"/>
                </a:srgbClr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7459" y="4243581"/>
            <a:ext cx="8610603" cy="861774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zh-TW" altLang="en-US" sz="1600" dirty="0" smtClean="0">
                <a:solidFill>
                  <a:prstClr val="white"/>
                </a:solidFill>
                <a:latin typeface="+mn-lt"/>
                <a:ea typeface="Apple LiGothic" pitchFamily="2" charset="-120"/>
              </a:rPr>
              <a:t>等壓狀態的</a:t>
            </a:r>
            <a:r>
              <a:rPr lang="en-US" altLang="zh-TW" sz="1600" dirty="0" smtClean="0">
                <a:solidFill>
                  <a:prstClr val="white"/>
                </a:solidFill>
                <a:latin typeface="+mn-lt"/>
                <a:ea typeface="Apple LiGothic" pitchFamily="2" charset="-120"/>
              </a:rPr>
              <a:t>OPC-3</a:t>
            </a:r>
            <a:r>
              <a:rPr lang="en-US" altLang="zh-TW" sz="1600" dirty="0" smtClean="0">
                <a:solidFill>
                  <a:prstClr val="white"/>
                </a:solidFill>
                <a:latin typeface="+mn-lt"/>
                <a:ea typeface="Apple LiGothic" pitchFamily="2" charset="-120"/>
                <a:cs typeface="Tahoma" charset="0"/>
              </a:rPr>
              <a:t>®</a:t>
            </a:r>
            <a:r>
              <a:rPr lang="zh-TW" altLang="en-US" sz="1600" dirty="0" smtClean="0">
                <a:solidFill>
                  <a:prstClr val="white"/>
                </a:solidFill>
                <a:latin typeface="+mn-lt"/>
                <a:ea typeface="Apple LiGothic" pitchFamily="2" charset="-120"/>
              </a:rPr>
              <a:t>生物類黃酮的抗氧化生物利用率較高</a:t>
            </a:r>
            <a:endParaRPr lang="en-US" sz="1600" dirty="0" smtClean="0">
              <a:solidFill>
                <a:prstClr val="white"/>
              </a:solidFill>
              <a:latin typeface="+mn-lt"/>
              <a:ea typeface="Apple LiGothic" pitchFamily="2" charset="-120"/>
            </a:endParaRPr>
          </a:p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prstClr val="white"/>
                </a:solidFill>
                <a:latin typeface="+mn-lt"/>
                <a:ea typeface="Apple LiGothic" pitchFamily="2" charset="-120"/>
              </a:rPr>
              <a:t>Accelerated </a:t>
            </a:r>
            <a:r>
              <a:rPr lang="en-US" sz="1600" b="1" dirty="0">
                <a:solidFill>
                  <a:prstClr val="white"/>
                </a:solidFill>
                <a:latin typeface="+mn-lt"/>
                <a:ea typeface="Apple LiGothic" pitchFamily="2" charset="-120"/>
              </a:rPr>
              <a:t>antioxidant bioavailability of OPC-3</a:t>
            </a:r>
            <a:r>
              <a:rPr lang="en-US" sz="1600" b="1" dirty="0">
                <a:solidFill>
                  <a:prstClr val="white"/>
                </a:solidFill>
                <a:latin typeface="+mn-lt"/>
                <a:ea typeface="Apple LiGothic" pitchFamily="2" charset="-120"/>
                <a:cs typeface="Tahoma" charset="0"/>
              </a:rPr>
              <a:t>® </a:t>
            </a:r>
            <a:r>
              <a:rPr lang="en-US" sz="1600" b="1" dirty="0" err="1">
                <a:solidFill>
                  <a:prstClr val="white"/>
                </a:solidFill>
                <a:latin typeface="+mn-lt"/>
                <a:ea typeface="Apple LiGothic" pitchFamily="2" charset="-120"/>
              </a:rPr>
              <a:t>bioflavonoids</a:t>
            </a:r>
            <a:r>
              <a:rPr lang="en-US" sz="1600" b="1" dirty="0">
                <a:solidFill>
                  <a:prstClr val="white"/>
                </a:solidFill>
                <a:latin typeface="+mn-lt"/>
                <a:ea typeface="Apple LiGothic" pitchFamily="2" charset="-120"/>
              </a:rPr>
              <a:t> administered as isotonic solution</a:t>
            </a:r>
            <a:r>
              <a:rPr lang="en-US" b="1" dirty="0">
                <a:solidFill>
                  <a:prstClr val="white"/>
                </a:solidFill>
                <a:latin typeface="+mn-lt"/>
                <a:ea typeface="Apple LiGothic" pitchFamily="2" charset="-120"/>
              </a:rPr>
              <a:t/>
            </a:r>
            <a:br>
              <a:rPr lang="en-US" b="1" dirty="0">
                <a:solidFill>
                  <a:prstClr val="white"/>
                </a:solidFill>
                <a:latin typeface="+mn-lt"/>
                <a:ea typeface="Apple LiGothic" pitchFamily="2" charset="-120"/>
              </a:rPr>
            </a:br>
            <a:r>
              <a:rPr lang="en-US" sz="1400" b="1" dirty="0" err="1">
                <a:solidFill>
                  <a:prstClr val="white"/>
                </a:solidFill>
                <a:latin typeface="+mn-lt"/>
                <a:ea typeface="Apple LiGothic" pitchFamily="2" charset="-120"/>
              </a:rPr>
              <a:t>Cesarone</a:t>
            </a:r>
            <a:r>
              <a:rPr lang="en-US" sz="1400" b="1" dirty="0">
                <a:solidFill>
                  <a:prstClr val="white"/>
                </a:solidFill>
                <a:latin typeface="+mn-lt"/>
                <a:ea typeface="Apple LiGothic" pitchFamily="2" charset="-120"/>
              </a:rPr>
              <a:t> et al. </a:t>
            </a:r>
            <a:r>
              <a:rPr lang="en-US" sz="1400" b="1" dirty="0" err="1">
                <a:solidFill>
                  <a:prstClr val="white"/>
                </a:solidFill>
                <a:latin typeface="+mn-lt"/>
                <a:ea typeface="Apple LiGothic" pitchFamily="2" charset="-120"/>
              </a:rPr>
              <a:t>Phytotherapy</a:t>
            </a:r>
            <a:r>
              <a:rPr lang="en-US" sz="1400" b="1" dirty="0">
                <a:solidFill>
                  <a:prstClr val="white"/>
                </a:solidFill>
                <a:latin typeface="+mn-lt"/>
                <a:ea typeface="Apple LiGothic" pitchFamily="2" charset="-120"/>
              </a:rPr>
              <a:t> Research 23, 775-777(2009)</a:t>
            </a:r>
            <a:r>
              <a:rPr lang="en-US" dirty="0">
                <a:solidFill>
                  <a:prstClr val="black"/>
                </a:solidFill>
                <a:latin typeface="+mn-lt"/>
                <a:ea typeface="Apple LiGothic" pitchFamily="2" charset="-120"/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-228600" y="2038350"/>
            <a:ext cx="7467600" cy="2209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sz="2400" dirty="0" smtClean="0">
                <a:ea typeface="Apple LiGothic" pitchFamily="2" charset="-120"/>
              </a:rPr>
              <a:t>	</a:t>
            </a:r>
            <a:r>
              <a:rPr lang="en-US" altLang="ja-JP" sz="2800" dirty="0" smtClean="0">
                <a:solidFill>
                  <a:schemeClr val="bg1"/>
                </a:solidFill>
                <a:ea typeface="Apple LiGothic" pitchFamily="2" charset="-120"/>
              </a:rPr>
              <a:t>“</a:t>
            </a:r>
            <a:r>
              <a:rPr lang="en-US" sz="2800" dirty="0" smtClean="0">
                <a:solidFill>
                  <a:schemeClr val="bg1"/>
                </a:solidFill>
                <a:ea typeface="Apple LiGothic" pitchFamily="2" charset="-120"/>
              </a:rPr>
              <a:t>In conclusion the findings demonstrate that the flavonoid mixture provided in isotonic OPC-3</a:t>
            </a:r>
            <a:r>
              <a:rPr lang="en-US" sz="2800" dirty="0" smtClean="0">
                <a:solidFill>
                  <a:schemeClr val="bg1"/>
                </a:solidFill>
                <a:ea typeface="Apple LiGothic" pitchFamily="2" charset="-120"/>
                <a:cs typeface="Tahoma" charset="0"/>
              </a:rPr>
              <a:t>®</a:t>
            </a:r>
            <a:r>
              <a:rPr lang="en-US" sz="2800" dirty="0" smtClean="0">
                <a:solidFill>
                  <a:schemeClr val="bg1"/>
                </a:solidFill>
                <a:ea typeface="Apple LiGothic" pitchFamily="2" charset="-120"/>
              </a:rPr>
              <a:t> is significantly more bioavailable in humans, in terms of antioxidant activity than an equivalent mixture in tablet form.”</a:t>
            </a:r>
            <a:endParaRPr lang="en-US" sz="2800" dirty="0">
              <a:solidFill>
                <a:schemeClr val="bg1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029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1"/>
          <p:cNvSpPr>
            <a:spLocks noGrp="1"/>
          </p:cNvSpPr>
          <p:nvPr>
            <p:ph idx="4294967295"/>
          </p:nvPr>
        </p:nvSpPr>
        <p:spPr>
          <a:xfrm>
            <a:off x="0" y="666750"/>
            <a:ext cx="7010400" cy="188595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服用</a:t>
            </a:r>
            <a:r>
              <a:rPr lang="en-US" altLang="zh-TW" sz="2800" dirty="0" err="1" smtClean="0">
                <a:solidFill>
                  <a:schemeClr val="bg1"/>
                </a:solidFill>
                <a:ea typeface="Apple LiGothic" pitchFamily="2" charset="-120"/>
              </a:rPr>
              <a:t>Isotonix</a:t>
            </a:r>
            <a:r>
              <a:rPr lang="en-US" altLang="zh-TW" sz="2800" dirty="0" smtClean="0">
                <a:solidFill>
                  <a:schemeClr val="bg1"/>
                </a:solidFill>
                <a:ea typeface="Apple LiGothic" pitchFamily="2" charset="-120"/>
              </a:rPr>
              <a:t> OPC-3®</a:t>
            </a:r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後，血漿氧化壓力大幅降低</a:t>
            </a:r>
            <a:r>
              <a:rPr lang="en-US" altLang="zh-TW" sz="2800" dirty="0" smtClean="0">
                <a:solidFill>
                  <a:schemeClr val="bg1"/>
                </a:solidFill>
                <a:ea typeface="Apple LiGothic" pitchFamily="2" charset="-120"/>
              </a:rPr>
              <a:t>10.1% </a:t>
            </a:r>
          </a:p>
          <a:p>
            <a:r>
              <a:rPr lang="zh-TW" altLang="en-US" sz="2800" dirty="0" smtClean="0">
                <a:solidFill>
                  <a:schemeClr val="bg1"/>
                </a:solidFill>
                <a:ea typeface="Apple LiGothic" pitchFamily="2" charset="-120"/>
              </a:rPr>
              <a:t>所有主要心血管健康風險因素均有改善，血壓、膽固醇及空腹血糖水平均降低</a:t>
            </a:r>
            <a:r>
              <a:rPr lang="en-US" altLang="zh-TW" sz="2800" dirty="0" smtClean="0">
                <a:solidFill>
                  <a:schemeClr val="bg1"/>
                </a:solidFill>
                <a:ea typeface="Apple LiGothic" pitchFamily="2" charset="-120"/>
              </a:rPr>
              <a:t> </a:t>
            </a:r>
          </a:p>
        </p:txBody>
      </p:sp>
      <p:sp>
        <p:nvSpPr>
          <p:cNvPr id="9" name="Content Placeholder 1"/>
          <p:cNvSpPr txBox="1">
            <a:spLocks/>
          </p:cNvSpPr>
          <p:nvPr/>
        </p:nvSpPr>
        <p:spPr bwMode="auto">
          <a:xfrm>
            <a:off x="0" y="2571750"/>
            <a:ext cx="8077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pple LiGothic" pitchFamily="2" charset="-120"/>
                <a:cs typeface="ＭＳ Ｐゴシック" charset="0"/>
              </a:rPr>
              <a:t>Plasma oxidative stress status was significantly lowered by 10.1% with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pple LiGothic" pitchFamily="2" charset="-120"/>
                <a:cs typeface="ＭＳ Ｐゴシック" charset="0"/>
              </a:rPr>
              <a:t>Isotonix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pple LiGothic" pitchFamily="2" charset="-120"/>
                <a:cs typeface="ＭＳ Ｐゴシック" charset="0"/>
              </a:rPr>
              <a:t> OPC-3</a:t>
            </a:r>
            <a:r>
              <a:rPr kumimoji="0" lang="en-US" sz="28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pple LiGothic" pitchFamily="2" charset="-120"/>
                <a:cs typeface="ＭＳ Ｐゴシック" charset="0"/>
              </a:rPr>
              <a:t> ®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Apple LiGothic" pitchFamily="2" charset="-120"/>
              <a:cs typeface="ＭＳ Ｐゴシック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Apple LiGothic" pitchFamily="2" charset="-120"/>
                <a:cs typeface="ＭＳ Ｐゴシック" charset="0"/>
              </a:rPr>
              <a:t>All major cardiovascular risk factors were improved with blood pressure, total cholesterol, and fasting blood glucose lowered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0" y="0"/>
            <a:ext cx="8229600" cy="674687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60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結果</a:t>
            </a:r>
            <a:r>
              <a:rPr lang="en-US" sz="280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The Results</a:t>
            </a:r>
            <a:endParaRPr lang="en-US" sz="2800" dirty="0">
              <a:solidFill>
                <a:schemeClr val="bg1"/>
              </a:solidFill>
              <a:latin typeface="+mn-lt"/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6475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1"/>
          <p:cNvSpPr>
            <a:spLocks noGrp="1"/>
          </p:cNvSpPr>
          <p:nvPr>
            <p:ph idx="4294967295"/>
          </p:nvPr>
        </p:nvSpPr>
        <p:spPr>
          <a:xfrm>
            <a:off x="304800" y="549275"/>
            <a:ext cx="8229600" cy="3394075"/>
          </a:xfrm>
          <a:prstGeom prst="rect">
            <a:avLst/>
          </a:prstGeom>
        </p:spPr>
        <p:txBody>
          <a:bodyPr/>
          <a:lstStyle/>
          <a:p>
            <a:pPr algn="ctr">
              <a:buFont typeface="Wingdings 3" charset="0"/>
              <a:buNone/>
            </a:pPr>
            <a:r>
              <a:rPr lang="en-US" sz="4800" b="1" dirty="0" err="1">
                <a:solidFill>
                  <a:schemeClr val="bg1"/>
                </a:solidFill>
                <a:ea typeface="Apple LiGothic" pitchFamily="2" charset="-120"/>
              </a:rPr>
              <a:t>Isotonix</a:t>
            </a:r>
            <a:r>
              <a:rPr lang="en-US" sz="4800" b="1" dirty="0">
                <a:solidFill>
                  <a:schemeClr val="bg1"/>
                </a:solidFill>
                <a:ea typeface="Apple LiGothic" pitchFamily="2" charset="-120"/>
              </a:rPr>
              <a:t> OPC-3</a:t>
            </a:r>
            <a:r>
              <a:rPr lang="en-US" sz="4800" b="1" baseline="30000" dirty="0" smtClean="0">
                <a:solidFill>
                  <a:schemeClr val="bg1"/>
                </a:solidFill>
                <a:ea typeface="Apple LiGothic" pitchFamily="2" charset="-120"/>
              </a:rPr>
              <a:t>®</a:t>
            </a:r>
            <a:endParaRPr lang="en-US" sz="4800" baseline="30000" dirty="0">
              <a:solidFill>
                <a:schemeClr val="bg1"/>
              </a:solidFill>
              <a:ea typeface="Apple LiGothic" pitchFamily="2" charset="-120"/>
            </a:endParaRPr>
          </a:p>
          <a:p>
            <a:pPr algn="ctr">
              <a:buFont typeface="Wingdings 3" charset="0"/>
              <a:buNone/>
            </a:pPr>
            <a:r>
              <a:rPr lang="en-US" sz="4800" baseline="30000" dirty="0">
                <a:solidFill>
                  <a:schemeClr val="bg1"/>
                </a:solidFill>
                <a:ea typeface="Apple LiGothic" pitchFamily="2" charset="-120"/>
              </a:rPr>
              <a:t>285 – 290</a:t>
            </a:r>
          </a:p>
          <a:p>
            <a:pPr algn="ctr">
              <a:buFont typeface="Wingdings 3" charset="0"/>
              <a:buNone/>
            </a:pPr>
            <a:r>
              <a:rPr lang="en-US" sz="4800" baseline="30000" dirty="0" err="1" smtClean="0">
                <a:solidFill>
                  <a:schemeClr val="bg1"/>
                </a:solidFill>
                <a:ea typeface="Apple LiGothic" pitchFamily="2" charset="-120"/>
              </a:rPr>
              <a:t>milliosmoles</a:t>
            </a:r>
            <a:r>
              <a:rPr lang="en-US" sz="4800" baseline="30000" dirty="0" smtClean="0">
                <a:solidFill>
                  <a:schemeClr val="bg1"/>
                </a:solidFill>
                <a:ea typeface="Apple LiGothic" pitchFamily="2" charset="-120"/>
              </a:rPr>
              <a:t>/kg </a:t>
            </a:r>
          </a:p>
          <a:p>
            <a:pPr algn="ctr">
              <a:buFont typeface="Wingdings 3" charset="0"/>
              <a:buNone/>
            </a:pPr>
            <a:r>
              <a:rPr lang="zh-TW" altLang="en-US" sz="4800" baseline="30000" dirty="0" smtClean="0">
                <a:solidFill>
                  <a:schemeClr val="bg1"/>
                </a:solidFill>
                <a:ea typeface="Apple LiGothic" pitchFamily="2" charset="-120"/>
              </a:rPr>
              <a:t>（滲透壓單位）　</a:t>
            </a:r>
            <a:endParaRPr lang="en-US" sz="4800" baseline="30000" dirty="0" smtClean="0">
              <a:solidFill>
                <a:schemeClr val="bg1"/>
              </a:solidFill>
              <a:ea typeface="Apple LiGothic" pitchFamily="2" charset="-120"/>
            </a:endParaRPr>
          </a:p>
          <a:p>
            <a:pPr algn="ctr">
              <a:buFont typeface="Wingdings 3" charset="0"/>
              <a:buNone/>
            </a:pPr>
            <a:endParaRPr lang="en-US" sz="4800" dirty="0">
              <a:ea typeface="Apple LiGothic" pitchFamily="2" charset="-120"/>
            </a:endParaRPr>
          </a:p>
          <a:p>
            <a:pPr algn="ctr">
              <a:buFont typeface="Wingdings 3" charset="0"/>
              <a:buNone/>
            </a:pPr>
            <a:endParaRPr lang="en-US" dirty="0">
              <a:ea typeface="Apple LiGothic" pitchFamily="2" charset="-12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-609600" y="3714750"/>
            <a:ext cx="9144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n-US" sz="4800" b="1" baseline="30000" dirty="0" smtClean="0">
                <a:solidFill>
                  <a:srgbClr val="FFFFFF"/>
                </a:solidFill>
                <a:latin typeface="+mn-lt"/>
                <a:ea typeface="Apple LiGothic" pitchFamily="2" charset="-120"/>
              </a:rPr>
              <a:t>THERE </a:t>
            </a:r>
            <a:r>
              <a:rPr lang="en-US" sz="4800" b="1" baseline="30000" dirty="0">
                <a:solidFill>
                  <a:srgbClr val="FFFFFF"/>
                </a:solidFill>
                <a:latin typeface="+mn-lt"/>
                <a:ea typeface="Apple LiGothic" pitchFamily="2" charset="-120"/>
              </a:rPr>
              <a:t>IS NO COMPETITION!</a:t>
            </a:r>
            <a:endParaRPr lang="en-US" dirty="0">
              <a:solidFill>
                <a:prstClr val="black"/>
              </a:solidFill>
              <a:latin typeface="+mn-lt"/>
              <a:ea typeface="Apple LiGothic" pitchFamily="2" charset="-12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3409950"/>
            <a:ext cx="502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aseline="30000" dirty="0">
                <a:solidFill>
                  <a:srgbClr val="FFFFFF"/>
                </a:solidFill>
                <a:ea typeface="Apple LiGothic" pitchFamily="2" charset="-120"/>
              </a:rPr>
              <a:t>無可比擬的卓越產品！</a:t>
            </a:r>
            <a:endParaRPr lang="en-US" altLang="zh-TW" sz="5400" baseline="30000" dirty="0">
              <a:solidFill>
                <a:srgbClr val="FFFFFF"/>
              </a:solidFill>
              <a:ea typeface="Apple LiGothic" pitchFamily="2" charset="-12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961" y="285552"/>
            <a:ext cx="3142760" cy="4572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251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8" y="411066"/>
            <a:ext cx="9126625" cy="45610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" y="2686051"/>
            <a:ext cx="9143999" cy="280076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 defTabSz="457200"/>
            <a:r>
              <a:rPr lang="zh-TW" altLang="en-US" sz="3200" b="1" dirty="0" smtClean="0">
                <a:solidFill>
                  <a:srgbClr val="14A8D6"/>
                </a:solidFill>
                <a:ea typeface="Apple LiGothic" pitchFamily="2" charset="-120"/>
                <a:cs typeface="Arial"/>
              </a:rPr>
              <a:t>美安香港是一間產品分銷及互聯網銷售公司，</a:t>
            </a:r>
            <a:endParaRPr lang="en-US" altLang="zh-TW" sz="3200" b="1" dirty="0" smtClean="0">
              <a:solidFill>
                <a:srgbClr val="14A8D6"/>
              </a:solidFill>
              <a:ea typeface="Apple LiGothic" pitchFamily="2" charset="-120"/>
              <a:cs typeface="Arial"/>
            </a:endParaRPr>
          </a:p>
          <a:p>
            <a:pPr algn="ctr" defTabSz="457200"/>
            <a:r>
              <a:rPr lang="zh-TW" altLang="en-US" sz="3200" b="1" dirty="0" smtClean="0">
                <a:solidFill>
                  <a:srgbClr val="14A8D6"/>
                </a:solidFill>
                <a:ea typeface="Apple LiGothic" pitchFamily="2" charset="-120"/>
                <a:cs typeface="Arial"/>
              </a:rPr>
              <a:t>專門從事一對一行銷與社交購物。</a:t>
            </a:r>
            <a:endParaRPr lang="en-US" altLang="zh-TW" sz="3200" b="1" dirty="0" smtClean="0">
              <a:solidFill>
                <a:srgbClr val="14A8D6"/>
              </a:solidFill>
              <a:ea typeface="Apple LiGothic" pitchFamily="2" charset="-120"/>
              <a:cs typeface="Arial"/>
            </a:endParaRPr>
          </a:p>
          <a:p>
            <a:pPr algn="ctr" defTabSz="457200"/>
            <a:r>
              <a:rPr lang="en-US" altLang="zh-TW" sz="2800" b="1" dirty="0" smtClean="0">
                <a:solidFill>
                  <a:srgbClr val="14A8D6"/>
                </a:solidFill>
                <a:ea typeface="Apple LiGothic" pitchFamily="2" charset="-120"/>
                <a:cs typeface="Arial"/>
              </a:rPr>
              <a:t>Market Hong Kong is a Product Brokerage and Internet Marketing Company that specializes in One-to-One Marketing and Social Shopping.</a:t>
            </a:r>
          </a:p>
          <a:p>
            <a:pPr algn="ctr" defTabSz="457200"/>
            <a:endParaRPr lang="en-US" altLang="zh-TW" sz="2800" b="1" dirty="0" smtClean="0">
              <a:solidFill>
                <a:srgbClr val="14A8D6"/>
              </a:solidFill>
              <a:ea typeface="Apple LiGothic" pitchFamily="2" charset="-120"/>
              <a:cs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152400" y="1475914"/>
            <a:ext cx="18288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 smtClean="0">
                <a:solidFill>
                  <a:srgbClr val="14A8D6"/>
                </a:solidFill>
                <a:ea typeface="Apple LiGothic" pitchFamily="2" charset="-120"/>
                <a:cs typeface="Arial"/>
              </a:rPr>
              <a:t>成立於</a:t>
            </a:r>
            <a:r>
              <a:rPr lang="en-US" altLang="zh-TW" sz="2000" b="1" dirty="0" smtClean="0">
                <a:solidFill>
                  <a:srgbClr val="14A8D6"/>
                </a:solidFill>
                <a:ea typeface="Apple LiGothic" pitchFamily="2" charset="-120"/>
                <a:cs typeface="Arial"/>
              </a:rPr>
              <a:t>1992</a:t>
            </a:r>
            <a:r>
              <a:rPr lang="zh-TW" altLang="en-US" sz="2000" b="1" dirty="0" smtClean="0">
                <a:solidFill>
                  <a:srgbClr val="14A8D6"/>
                </a:solidFill>
                <a:ea typeface="Apple LiGothic" pitchFamily="2" charset="-120"/>
                <a:cs typeface="Arial"/>
              </a:rPr>
              <a:t>年</a:t>
            </a:r>
          </a:p>
          <a:p>
            <a:pPr algn="ctr"/>
            <a:r>
              <a:rPr lang="en-US" altLang="zh-TW" b="1" dirty="0" smtClean="0">
                <a:solidFill>
                  <a:srgbClr val="14A8D6"/>
                </a:solidFill>
                <a:ea typeface="Apple LiGothic" pitchFamily="2" charset="-120"/>
                <a:cs typeface="Arial"/>
              </a:rPr>
              <a:t>FOUNDED </a:t>
            </a:r>
          </a:p>
          <a:p>
            <a:pPr algn="ctr"/>
            <a:r>
              <a:rPr lang="en-US" altLang="zh-TW" b="1" dirty="0" smtClean="0">
                <a:solidFill>
                  <a:srgbClr val="14A8D6"/>
                </a:solidFill>
                <a:ea typeface="Apple LiGothic" pitchFamily="2" charset="-120"/>
                <a:cs typeface="Arial"/>
              </a:rPr>
              <a:t>IN 1992</a:t>
            </a:r>
          </a:p>
        </p:txBody>
      </p:sp>
      <p:sp>
        <p:nvSpPr>
          <p:cNvPr id="7" name="Rectangle 6"/>
          <p:cNvSpPr/>
          <p:nvPr/>
        </p:nvSpPr>
        <p:spPr>
          <a:xfrm>
            <a:off x="7512136" y="1372577"/>
            <a:ext cx="1524000" cy="10774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a typeface="Apple LiGothic" pitchFamily="2" charset="-12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520053" y="1563615"/>
            <a:ext cx="152400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TW" altLang="en-US" sz="2200" b="1" dirty="0" smtClean="0">
                <a:solidFill>
                  <a:srgbClr val="14A8D6"/>
                </a:solidFill>
                <a:ea typeface="Apple LiGothic" pitchFamily="2" charset="-120"/>
                <a:cs typeface="Arial"/>
              </a:rPr>
              <a:t>今曰</a:t>
            </a:r>
          </a:p>
          <a:p>
            <a:pPr algn="ctr"/>
            <a:r>
              <a:rPr lang="en-US" altLang="zh-TW" b="1" dirty="0" smtClean="0">
                <a:solidFill>
                  <a:srgbClr val="14A8D6"/>
                </a:solidFill>
                <a:ea typeface="Apple LiGothic" pitchFamily="2" charset="-120"/>
                <a:cs typeface="Arial"/>
              </a:rPr>
              <a:t>TODAY</a:t>
            </a:r>
          </a:p>
        </p:txBody>
      </p:sp>
    </p:spTree>
    <p:extLst>
      <p:ext uri="{BB962C8B-B14F-4D97-AF65-F5344CB8AC3E}">
        <p14:creationId xmlns:p14="http://schemas.microsoft.com/office/powerpoint/2010/main" val="34965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5601" y="285750"/>
            <a:ext cx="8305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Aft>
                <a:spcPct val="0"/>
              </a:spcAft>
            </a:pPr>
            <a:r>
              <a:rPr lang="zh-TW" altLang="en-US" sz="3600" dirty="0" smtClean="0">
                <a:solidFill>
                  <a:srgbClr val="FFFFFF"/>
                </a:solidFill>
                <a:ea typeface="Apple LiGothic" pitchFamily="2" charset="-120"/>
              </a:rPr>
              <a:t>領導市場：</a:t>
            </a:r>
            <a:endParaRPr lang="en-US" altLang="zh-TW" sz="3600" dirty="0" smtClean="0">
              <a:solidFill>
                <a:srgbClr val="FFFFFF"/>
              </a:solidFill>
              <a:ea typeface="Apple LiGothic" pitchFamily="2" charset="-12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altLang="zh-TW" sz="3600" dirty="0" err="1" smtClean="0">
                <a:solidFill>
                  <a:srgbClr val="FFFFFF"/>
                </a:solidFill>
                <a:ea typeface="Apple LiGothic" pitchFamily="2" charset="-120"/>
              </a:rPr>
              <a:t>Isotonix</a:t>
            </a:r>
            <a:r>
              <a:rPr lang="en-US" altLang="zh-TW" sz="3600" dirty="0" smtClean="0">
                <a:solidFill>
                  <a:srgbClr val="FFFFFF"/>
                </a:solidFill>
                <a:ea typeface="Apple LiGothic" pitchFamily="2" charset="-120"/>
              </a:rPr>
              <a:t>®</a:t>
            </a:r>
            <a:r>
              <a:rPr lang="zh-TW" altLang="en-US" sz="3600" dirty="0" smtClean="0">
                <a:solidFill>
                  <a:srgbClr val="FFFFFF"/>
                </a:solidFill>
                <a:ea typeface="Apple LiGothic" pitchFamily="2" charset="-120"/>
              </a:rPr>
              <a:t>等壓傳輸系統與碧容健</a:t>
            </a:r>
            <a:r>
              <a:rPr lang="en-US" altLang="zh-TW" sz="3600" dirty="0" smtClean="0">
                <a:solidFill>
                  <a:srgbClr val="FFFFFF"/>
                </a:solidFill>
                <a:ea typeface="Apple LiGothic" pitchFamily="2" charset="-120"/>
              </a:rPr>
              <a:t>®</a:t>
            </a:r>
            <a:r>
              <a:rPr lang="en-US" altLang="zh-TW" sz="3600" baseline="30000" dirty="0" smtClean="0">
                <a:solidFill>
                  <a:schemeClr val="bg1"/>
                </a:solidFill>
                <a:ea typeface="Apple LiGothic" pitchFamily="2" charset="-120"/>
              </a:rPr>
              <a:t> </a:t>
            </a:r>
            <a:endParaRPr lang="en-US" sz="3600" dirty="0" smtClean="0">
              <a:solidFill>
                <a:srgbClr val="FFFFFF"/>
              </a:solidFill>
              <a:ea typeface="Apple LiGothic" pitchFamily="2" charset="-120"/>
            </a:endParaRPr>
          </a:p>
          <a:p>
            <a:pPr eaLnBrk="0" fontAlgn="base" hangingPunct="0">
              <a:spcAft>
                <a:spcPct val="0"/>
              </a:spcAft>
            </a:pPr>
            <a:r>
              <a:rPr lang="en-US" sz="2800" dirty="0" smtClean="0">
                <a:solidFill>
                  <a:srgbClr val="FFFFFF"/>
                </a:solidFill>
                <a:ea typeface="Apple LiGothic" pitchFamily="2" charset="-120"/>
              </a:rPr>
              <a:t>The Cutting Edge </a:t>
            </a:r>
          </a:p>
          <a:p>
            <a:pPr eaLnBrk="0" fontAlgn="base" hangingPunct="0">
              <a:spcAft>
                <a:spcPct val="0"/>
              </a:spcAft>
            </a:pPr>
            <a:r>
              <a:rPr lang="en-US" sz="2800" dirty="0" err="1" smtClean="0">
                <a:solidFill>
                  <a:srgbClr val="FFFFFF"/>
                </a:solidFill>
                <a:ea typeface="Apple LiGothic" pitchFamily="2" charset="-120"/>
              </a:rPr>
              <a:t>Isotonix</a:t>
            </a:r>
            <a:r>
              <a:rPr lang="en-US" sz="2800" dirty="0" smtClean="0">
                <a:solidFill>
                  <a:srgbClr val="FFFFFF"/>
                </a:solidFill>
                <a:ea typeface="Apple LiGothic" pitchFamily="2" charset="-120"/>
              </a:rPr>
              <a:t>® Delivery System and </a:t>
            </a:r>
            <a:r>
              <a:rPr lang="en-US" sz="2800" dirty="0" err="1" smtClean="0">
                <a:solidFill>
                  <a:srgbClr val="FFFFFF"/>
                </a:solidFill>
                <a:ea typeface="Apple LiGothic" pitchFamily="2" charset="-120"/>
              </a:rPr>
              <a:t>Pycnogenol</a:t>
            </a:r>
            <a:r>
              <a:rPr lang="en-US" sz="2800" dirty="0" smtClean="0">
                <a:solidFill>
                  <a:srgbClr val="FFFFFF"/>
                </a:solidFill>
                <a:ea typeface="Apple LiGothic" pitchFamily="2" charset="-120"/>
              </a:rPr>
              <a:t>®</a:t>
            </a:r>
            <a:endParaRPr lang="en-US" sz="2800" baseline="30000" dirty="0">
              <a:solidFill>
                <a:srgbClr val="FFFFFF"/>
              </a:solidFill>
              <a:ea typeface="Apple LiGothic" pitchFamily="2" charset="-120"/>
            </a:endParaRPr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0" y="4324350"/>
            <a:ext cx="830580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1200" dirty="0">
                <a:solidFill>
                  <a:prstClr val="white"/>
                </a:solidFill>
                <a:ea typeface="Apple LiGothic" pitchFamily="2" charset="-120"/>
              </a:rPr>
              <a:t>此演講的內容並未受美國食品及藥物管理局評核。此產品並非作為診斷、醫療或預防任何疾病或狀況之用途</a:t>
            </a:r>
            <a:r>
              <a:rPr lang="zh-TW" altLang="en-US" sz="1200" dirty="0" smtClean="0">
                <a:solidFill>
                  <a:prstClr val="white"/>
                </a:solidFill>
                <a:ea typeface="Apple LiGothic" pitchFamily="2" charset="-120"/>
              </a:rPr>
              <a:t>。</a:t>
            </a:r>
            <a:endParaRPr lang="en-US" altLang="zh-TW" sz="1200" dirty="0" smtClean="0">
              <a:solidFill>
                <a:prstClr val="white"/>
              </a:solidFill>
              <a:ea typeface="Apple LiGothic" pitchFamily="2" charset="-120"/>
            </a:endParaRPr>
          </a:p>
          <a:p>
            <a:pPr>
              <a:spcBef>
                <a:spcPct val="50000"/>
              </a:spcBef>
            </a:pPr>
            <a:r>
              <a:rPr lang="en-US" sz="1200" b="1" dirty="0" smtClean="0">
                <a:solidFill>
                  <a:prstClr val="white"/>
                </a:solidFill>
                <a:ea typeface="Apple LiGothic" pitchFamily="2" charset="-120"/>
              </a:rPr>
              <a:t>The </a:t>
            </a:r>
            <a:r>
              <a:rPr lang="en-US" sz="1200" b="1" dirty="0">
                <a:solidFill>
                  <a:prstClr val="white"/>
                </a:solidFill>
                <a:ea typeface="Apple LiGothic" pitchFamily="2" charset="-120"/>
              </a:rPr>
              <a:t>statements contained in this presentation have not been evaluated by the Food and Drug Administration.  This product is not intended to diagnose, treat, cure or prevent any disease.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486150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 smtClean="0">
                <a:solidFill>
                  <a:schemeClr val="bg1"/>
                </a:solidFill>
                <a:ea typeface="Apple LiGothic" pitchFamily="2" charset="-120"/>
              </a:rPr>
              <a:t>*碧容健</a:t>
            </a:r>
            <a:r>
              <a:rPr lang="en-US" altLang="zh-TW" sz="1200" dirty="0" smtClean="0">
                <a:solidFill>
                  <a:schemeClr val="bg1"/>
                </a:solidFill>
                <a:ea typeface="Apple LiGothic" pitchFamily="2" charset="-120"/>
              </a:rPr>
              <a:t>®</a:t>
            </a:r>
            <a:r>
              <a:rPr lang="zh-TW" altLang="en-US" sz="1200" dirty="0" smtClean="0">
                <a:solidFill>
                  <a:schemeClr val="bg1"/>
                </a:solidFill>
                <a:ea typeface="Apple LiGothic" pitchFamily="2" charset="-120"/>
              </a:rPr>
              <a:t>為賀發研究機構</a:t>
            </a:r>
            <a:r>
              <a:rPr lang="en-US" altLang="zh-TW" sz="1200" dirty="0" smtClean="0">
                <a:solidFill>
                  <a:schemeClr val="bg1"/>
                </a:solidFill>
                <a:ea typeface="Apple LiGothic" pitchFamily="2" charset="-120"/>
              </a:rPr>
              <a:t>(</a:t>
            </a:r>
            <a:r>
              <a:rPr lang="en-US" altLang="zh-TW" sz="1200" dirty="0" err="1" smtClean="0">
                <a:solidFill>
                  <a:schemeClr val="bg1"/>
                </a:solidFill>
                <a:ea typeface="Apple LiGothic" pitchFamily="2" charset="-120"/>
              </a:rPr>
              <a:t>Horphag</a:t>
            </a:r>
            <a:r>
              <a:rPr lang="en-US" altLang="zh-TW" sz="1200" dirty="0" smtClean="0">
                <a:solidFill>
                  <a:schemeClr val="bg1"/>
                </a:solidFill>
                <a:ea typeface="Apple LiGothic" pitchFamily="2" charset="-120"/>
              </a:rPr>
              <a:t> Research Ltd.)</a:t>
            </a:r>
            <a:r>
              <a:rPr lang="zh-TW" altLang="en-US" sz="1200" dirty="0" smtClean="0">
                <a:solidFill>
                  <a:schemeClr val="bg1"/>
                </a:solidFill>
                <a:ea typeface="Apple LiGothic" pitchFamily="2" charset="-120"/>
              </a:rPr>
              <a:t>的註冊商標，使用此產品受一項以上美國專利和其他國際專利的保護。</a:t>
            </a:r>
            <a:endParaRPr lang="en-US" altLang="zh-TW" sz="1200" dirty="0" smtClean="0">
              <a:solidFill>
                <a:schemeClr val="bg1"/>
              </a:solidFill>
              <a:ea typeface="Apple LiGothic" pitchFamily="2" charset="-120"/>
            </a:endParaRPr>
          </a:p>
          <a:p>
            <a:r>
              <a:rPr lang="en-US" altLang="zh-TW" sz="1200" dirty="0" smtClean="0">
                <a:solidFill>
                  <a:schemeClr val="bg1"/>
                </a:solidFill>
                <a:ea typeface="Apple LiGothic" pitchFamily="2" charset="-120"/>
              </a:rPr>
              <a:t>*</a:t>
            </a:r>
            <a:r>
              <a:rPr lang="en-US" altLang="zh-TW" sz="1200" dirty="0" err="1" smtClean="0">
                <a:solidFill>
                  <a:schemeClr val="bg1"/>
                </a:solidFill>
                <a:ea typeface="Apple LiGothic" pitchFamily="2" charset="-120"/>
              </a:rPr>
              <a:t>Pycnogenol</a:t>
            </a:r>
            <a:r>
              <a:rPr lang="en-US" altLang="zh-TW" sz="1200" dirty="0" smtClean="0">
                <a:solidFill>
                  <a:schemeClr val="bg1"/>
                </a:solidFill>
                <a:ea typeface="Apple LiGothic" pitchFamily="2" charset="-120"/>
              </a:rPr>
              <a:t>® is a registered trademark of </a:t>
            </a:r>
            <a:r>
              <a:rPr lang="en-US" altLang="zh-TW" sz="1200" dirty="0" err="1" smtClean="0">
                <a:solidFill>
                  <a:schemeClr val="bg1"/>
                </a:solidFill>
                <a:ea typeface="Apple LiGothic" pitchFamily="2" charset="-120"/>
              </a:rPr>
              <a:t>Horphag</a:t>
            </a:r>
            <a:r>
              <a:rPr lang="en-US" altLang="zh-TW" sz="1200" dirty="0" smtClean="0">
                <a:solidFill>
                  <a:schemeClr val="bg1"/>
                </a:solidFill>
                <a:ea typeface="Apple LiGothic" pitchFamily="2" charset="-120"/>
              </a:rPr>
              <a:t> Research Ltd. Use of this product may be protected by one or more U.S. patents and other international patents.</a:t>
            </a:r>
            <a:endParaRPr lang="zh-TW" altLang="en-US" sz="1200" dirty="0">
              <a:solidFill>
                <a:schemeClr val="bg1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628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" t="4421" r="882" b="7119"/>
          <a:stretch/>
        </p:blipFill>
        <p:spPr bwMode="auto">
          <a:xfrm>
            <a:off x="1" y="0"/>
            <a:ext cx="9220199" cy="518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740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Grp="1" noRot="1" noChangeArrowheads="1"/>
          </p:cNvSpPr>
          <p:nvPr>
            <p:ph type="ctrTitle"/>
          </p:nvPr>
        </p:nvSpPr>
        <p:spPr>
          <a:xfrm>
            <a:off x="304800" y="37358"/>
            <a:ext cx="7772400" cy="1101725"/>
          </a:xfrm>
        </p:spPr>
        <p:txBody>
          <a:bodyPr/>
          <a:lstStyle/>
          <a:p>
            <a:pPr algn="l"/>
            <a:r>
              <a:rPr lang="zh-TW" altLang="en-US" sz="36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科學為本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 </a:t>
            </a:r>
            <a:r>
              <a:rPr lang="en-US" altLang="zh-TW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vs.</a:t>
            </a:r>
            <a:r>
              <a:rPr lang="zh-TW" altLang="en-US" sz="36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「偽科學</a:t>
            </a:r>
            <a:r>
              <a:rPr lang="zh-TW" altLang="zh-TW" sz="36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」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</a:br>
            <a:r>
              <a:rPr lang="en-US" altLang="zh-TW" sz="28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Science-Based vs. “Junk Science” 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751" y="1123950"/>
            <a:ext cx="5157849" cy="1314450"/>
          </a:xfrm>
        </p:spPr>
        <p:txBody>
          <a:bodyPr>
            <a:noAutofit/>
          </a:bodyPr>
          <a:lstStyle/>
          <a:p>
            <a:pPr algn="l">
              <a:buFont typeface="Wingdings" pitchFamily="2" charset="2"/>
              <a:buChar char="Ø"/>
              <a:defRPr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每天都有很多人購買營養補充品</a:t>
            </a:r>
            <a:endParaRPr lang="en-US" sz="2400" dirty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algn="l">
              <a:buFont typeface="Wingdings" pitchFamily="2" charset="2"/>
              <a:buChar char="Ø"/>
              <a:defRPr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常見的選擇有</a:t>
            </a:r>
            <a:endParaRPr lang="en-US" sz="2400" dirty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鈣補充劑</a:t>
            </a:r>
            <a:endParaRPr lang="en-US" sz="2400" dirty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綜合維他命</a:t>
            </a:r>
            <a:endParaRPr lang="en-US" sz="2400" dirty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奧米加脂肪酸或魚油</a:t>
            </a:r>
            <a:endParaRPr lang="en-US" sz="2400" dirty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marL="800100" lvl="1" indent="-342900" algn="l">
              <a:buFont typeface="Arial" panose="020B0604020202020204" pitchFamily="34" charset="0"/>
              <a:buChar char="•"/>
              <a:defRPr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抗氧化劑</a:t>
            </a:r>
            <a:endParaRPr lang="en-US" sz="2400" dirty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197" y="3632240"/>
            <a:ext cx="2209803" cy="1511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文字方塊 4"/>
          <p:cNvSpPr txBox="1">
            <a:spLocks noChangeArrowheads="1"/>
          </p:cNvSpPr>
          <p:nvPr/>
        </p:nvSpPr>
        <p:spPr bwMode="auto">
          <a:xfrm>
            <a:off x="4648200" y="1123950"/>
            <a:ext cx="4914405" cy="246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tabLst>
                <a:tab pos="274320" algn="l"/>
              </a:tabLst>
            </a:pPr>
            <a:r>
              <a:rPr kumimoji="0" lang="en-US" altLang="zh-TW" sz="2200" b="1" dirty="0">
                <a:solidFill>
                  <a:schemeClr val="bg1"/>
                </a:solidFill>
                <a:ea typeface="Apple LiGothic" pitchFamily="2" charset="-120"/>
              </a:rPr>
              <a:t> A large percentage of peoples are purchasing supplements </a:t>
            </a:r>
            <a:r>
              <a:rPr kumimoji="0" lang="en-US" altLang="zh-TW" sz="2200" b="1" dirty="0" smtClean="0">
                <a:solidFill>
                  <a:schemeClr val="bg1"/>
                </a:solidFill>
                <a:ea typeface="Apple LiGothic" pitchFamily="2" charset="-120"/>
              </a:rPr>
              <a:t>every </a:t>
            </a:r>
            <a:r>
              <a:rPr kumimoji="0" lang="en-US" altLang="zh-TW" sz="2200" b="1" dirty="0">
                <a:solidFill>
                  <a:schemeClr val="bg1"/>
                </a:solidFill>
                <a:ea typeface="Apple LiGothic" pitchFamily="2" charset="-120"/>
              </a:rPr>
              <a:t>day </a:t>
            </a:r>
          </a:p>
          <a:p>
            <a:pPr>
              <a:buFont typeface="Wingdings" pitchFamily="2" charset="2"/>
              <a:buChar char="Ø"/>
            </a:pPr>
            <a:r>
              <a:rPr kumimoji="0" lang="en-US" altLang="zh-TW" sz="2200" b="1" dirty="0">
                <a:solidFill>
                  <a:schemeClr val="bg1"/>
                </a:solidFill>
                <a:ea typeface="Apple LiGothic" pitchFamily="2" charset="-120"/>
              </a:rPr>
              <a:t> Common choices are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zh-TW" sz="2200" b="1" dirty="0" smtClean="0">
                <a:solidFill>
                  <a:schemeClr val="bg1"/>
                </a:solidFill>
                <a:ea typeface="Apple LiGothic" pitchFamily="2" charset="-120"/>
              </a:rPr>
              <a:t>Calcium </a:t>
            </a:r>
            <a:r>
              <a:rPr kumimoji="0" lang="en-US" altLang="zh-TW" sz="2200" b="1" dirty="0">
                <a:solidFill>
                  <a:schemeClr val="bg1"/>
                </a:solidFill>
                <a:ea typeface="Apple LiGothic" pitchFamily="2" charset="-120"/>
              </a:rPr>
              <a:t>supplements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zh-TW" sz="2200" b="1" dirty="0" smtClean="0">
                <a:solidFill>
                  <a:schemeClr val="bg1"/>
                </a:solidFill>
                <a:ea typeface="Apple LiGothic" pitchFamily="2" charset="-120"/>
              </a:rPr>
              <a:t>Multivitamins </a:t>
            </a:r>
            <a:endParaRPr kumimoji="0" lang="en-US" altLang="zh-TW" sz="2200" b="1" dirty="0">
              <a:solidFill>
                <a:schemeClr val="bg1"/>
              </a:solidFill>
              <a:ea typeface="Apple LiGothic" pitchFamily="2" charset="-12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zh-TW" sz="2200" b="1" dirty="0" smtClean="0">
                <a:solidFill>
                  <a:schemeClr val="bg1"/>
                </a:solidFill>
                <a:ea typeface="Apple LiGothic" pitchFamily="2" charset="-120"/>
              </a:rPr>
              <a:t>Omega </a:t>
            </a:r>
            <a:r>
              <a:rPr kumimoji="0" lang="en-US" altLang="zh-TW" sz="2200" b="1" dirty="0">
                <a:solidFill>
                  <a:schemeClr val="bg1"/>
                </a:solidFill>
                <a:ea typeface="Apple LiGothic" pitchFamily="2" charset="-120"/>
              </a:rPr>
              <a:t>or Fish Oils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kumimoji="0" lang="en-US" altLang="zh-TW" sz="2200" b="1" dirty="0" smtClean="0">
                <a:solidFill>
                  <a:schemeClr val="bg1"/>
                </a:solidFill>
                <a:ea typeface="Apple LiGothic" pitchFamily="2" charset="-120"/>
              </a:rPr>
              <a:t>Antioxidants</a:t>
            </a:r>
            <a:endParaRPr kumimoji="0" lang="zh-TW" altLang="en-US" sz="2200" dirty="0">
              <a:solidFill>
                <a:schemeClr val="bg1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4595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文字方塊 11"/>
          <p:cNvSpPr txBox="1">
            <a:spLocks noChangeArrowheads="1"/>
          </p:cNvSpPr>
          <p:nvPr/>
        </p:nvSpPr>
        <p:spPr bwMode="auto">
          <a:xfrm>
            <a:off x="0" y="363855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tabLst>
                <a:tab pos="274320" algn="l"/>
              </a:tabLst>
            </a:pPr>
            <a:r>
              <a:rPr kumimoji="0" lang="en-US" altLang="zh-TW" b="1" dirty="0">
                <a:solidFill>
                  <a:schemeClr val="bg1"/>
                </a:solidFill>
                <a:ea typeface="Apple LiGothic" pitchFamily="2" charset="-120"/>
              </a:rPr>
              <a:t> Many of the most popular brands have attractive </a:t>
            </a:r>
            <a:r>
              <a:rPr kumimoji="0" lang="en-US" altLang="zh-TW" b="1" dirty="0" smtClean="0">
                <a:solidFill>
                  <a:schemeClr val="bg1"/>
                </a:solidFill>
                <a:ea typeface="Apple LiGothic" pitchFamily="2" charset="-120"/>
              </a:rPr>
              <a:t>labels </a:t>
            </a:r>
            <a:r>
              <a:rPr kumimoji="0" lang="en-US" altLang="zh-TW" b="1" dirty="0">
                <a:solidFill>
                  <a:schemeClr val="bg1"/>
                </a:solidFill>
                <a:ea typeface="Apple LiGothic" pitchFamily="2" charset="-120"/>
              </a:rPr>
              <a:t>full of nutritional ingredients, but also contain </a:t>
            </a:r>
            <a:r>
              <a:rPr kumimoji="0" lang="en-US" altLang="zh-TW" b="1" dirty="0" smtClean="0">
                <a:solidFill>
                  <a:schemeClr val="bg1"/>
                </a:solidFill>
                <a:ea typeface="Apple LiGothic" pitchFamily="2" charset="-120"/>
              </a:rPr>
              <a:t>:</a:t>
            </a:r>
            <a:endParaRPr kumimoji="0" lang="en-US" altLang="zh-TW" b="1" dirty="0">
              <a:solidFill>
                <a:schemeClr val="bg1"/>
              </a:solidFill>
              <a:ea typeface="Apple LiGothic" pitchFamily="2" charset="-120"/>
            </a:endParaRP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0" y="895350"/>
            <a:ext cx="6629400" cy="131445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Ø"/>
              <a:defRPr/>
            </a:pP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最受歡迎的品牌中，大多有吸引人的標籤，上面寫滿各種營養素，但這些產品同時也含有</a:t>
            </a:r>
            <a:endParaRPr lang="en-US" sz="22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</p:txBody>
      </p:sp>
      <p:pic>
        <p:nvPicPr>
          <p:cNvPr id="922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7999" y="1034430"/>
            <a:ext cx="2181225" cy="1937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AutoShape 7"/>
          <p:cNvSpPr>
            <a:spLocks noChangeArrowheads="1"/>
          </p:cNvSpPr>
          <p:nvPr/>
        </p:nvSpPr>
        <p:spPr bwMode="auto">
          <a:xfrm>
            <a:off x="5229792" y="1694486"/>
            <a:ext cx="1628207" cy="933424"/>
          </a:xfrm>
          <a:prstGeom prst="rightArrow">
            <a:avLst>
              <a:gd name="adj1" fmla="val 50000"/>
              <a:gd name="adj2" fmla="val 56619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kumimoji="0" lang="zh-TW" altLang="en-US" sz="1400" dirty="0">
                <a:ea typeface="Apple LiGothic" pitchFamily="2" charset="-120"/>
                <a:cs typeface="Times New Roman" pitchFamily="18" charset="0"/>
              </a:rPr>
              <a:t>其他成份 </a:t>
            </a:r>
            <a:endParaRPr kumimoji="0" lang="en-US" altLang="zh-TW" sz="1400" dirty="0" smtClean="0">
              <a:ea typeface="Apple LiGothic" pitchFamily="2" charset="-120"/>
              <a:cs typeface="Times New Roman" pitchFamily="18" charset="0"/>
            </a:endParaRPr>
          </a:p>
          <a:p>
            <a:r>
              <a:rPr kumimoji="0" lang="en-US" altLang="zh-TW" sz="1400" dirty="0" smtClean="0">
                <a:ea typeface="Apple LiGothic" pitchFamily="2" charset="-120"/>
                <a:cs typeface="Times New Roman" pitchFamily="18" charset="0"/>
              </a:rPr>
              <a:t>Others </a:t>
            </a:r>
            <a:r>
              <a:rPr kumimoji="0" lang="en-US" altLang="zh-TW" sz="1400" dirty="0">
                <a:ea typeface="Apple LiGothic" pitchFamily="2" charset="-120"/>
                <a:cs typeface="Times New Roman" pitchFamily="18" charset="0"/>
              </a:rPr>
              <a:t>Ingredients</a:t>
            </a:r>
          </a:p>
        </p:txBody>
      </p:sp>
      <p:sp>
        <p:nvSpPr>
          <p:cNvPr id="9" name="Rectangle 4"/>
          <p:cNvSpPr txBox="1">
            <a:spLocks noRot="1" noChangeArrowheads="1"/>
          </p:cNvSpPr>
          <p:nvPr/>
        </p:nvSpPr>
        <p:spPr>
          <a:xfrm>
            <a:off x="76200" y="-95250"/>
            <a:ext cx="7772400" cy="1101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科學為本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 </a:t>
            </a:r>
            <a:r>
              <a:rPr lang="en-US" altLang="zh-TW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vs.</a:t>
            </a:r>
            <a:r>
              <a:rPr lang="zh-TW" alt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「偽科學</a:t>
            </a:r>
            <a:r>
              <a:rPr lang="zh-TW" altLang="zh-TW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」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</a:br>
            <a:r>
              <a:rPr lang="en-US" altLang="zh-TW" sz="28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Science-Based vs. “Junk Science” 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-457200" y="1657350"/>
            <a:ext cx="8001000" cy="13144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人造化學色素</a:t>
            </a:r>
            <a:endParaRPr lang="en-US" sz="22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人造調味劑</a:t>
            </a:r>
            <a:endParaRPr lang="en-US" sz="22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防腐劑</a:t>
            </a:r>
            <a:endParaRPr lang="en-US" sz="22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崩解劑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 </a:t>
            </a:r>
          </a:p>
          <a:p>
            <a:pPr marL="800100" lvl="1" indent="-342900" algn="l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「填充劑</a:t>
            </a:r>
            <a:r>
              <a:rPr lang="zh-TW" altLang="zh-TW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」</a:t>
            </a: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，例如滑石、澱粉、氫化油、化學糖衣等</a:t>
            </a:r>
            <a:r>
              <a:rPr 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 </a:t>
            </a:r>
            <a:endParaRPr lang="en-US" sz="2200" dirty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</p:txBody>
      </p:sp>
      <p:sp>
        <p:nvSpPr>
          <p:cNvPr id="12" name="文字方塊 11"/>
          <p:cNvSpPr txBox="1">
            <a:spLocks noChangeArrowheads="1"/>
          </p:cNvSpPr>
          <p:nvPr/>
        </p:nvSpPr>
        <p:spPr bwMode="auto">
          <a:xfrm>
            <a:off x="178130" y="4171950"/>
            <a:ext cx="733796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74320"/>
            <a:r>
              <a:rPr kumimoji="0" lang="en-US" altLang="zh-TW" b="1" dirty="0" smtClean="0">
                <a:solidFill>
                  <a:schemeClr val="bg1"/>
                </a:solidFill>
                <a:ea typeface="Apple LiGothic" pitchFamily="2" charset="-120"/>
              </a:rPr>
              <a:t>-</a:t>
            </a:r>
            <a:r>
              <a:rPr kumimoji="0" lang="zh-TW" altLang="en-US" b="1" dirty="0" smtClean="0">
                <a:solidFill>
                  <a:schemeClr val="bg1"/>
                </a:solidFill>
                <a:ea typeface="Apple LiGothic" pitchFamily="2" charset="-12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ea typeface="Apple LiGothic" pitchFamily="2" charset="-120"/>
              </a:rPr>
              <a:t>Artificial </a:t>
            </a:r>
            <a:r>
              <a:rPr lang="en-US" altLang="zh-TW" b="1" dirty="0" smtClean="0">
                <a:solidFill>
                  <a:schemeClr val="bg1"/>
                </a:solidFill>
                <a:ea typeface="Apple LiGothic" pitchFamily="2" charset="-120"/>
              </a:rPr>
              <a:t>chemical pigments     -</a:t>
            </a:r>
            <a:r>
              <a:rPr kumimoji="0" lang="zh-TW" altLang="en-US" b="1" dirty="0" smtClean="0">
                <a:solidFill>
                  <a:schemeClr val="bg1"/>
                </a:solidFill>
                <a:ea typeface="Apple LiGothic" pitchFamily="2" charset="-120"/>
              </a:rPr>
              <a:t> </a:t>
            </a:r>
            <a:r>
              <a:rPr lang="en-US" altLang="zh-TW" b="1" dirty="0">
                <a:solidFill>
                  <a:schemeClr val="bg1"/>
                </a:solidFill>
                <a:ea typeface="Apple LiGothic" pitchFamily="2" charset="-120"/>
              </a:rPr>
              <a:t>Artificial </a:t>
            </a:r>
            <a:r>
              <a:rPr lang="en-US" altLang="zh-TW" b="1" dirty="0" smtClean="0">
                <a:solidFill>
                  <a:schemeClr val="bg1"/>
                </a:solidFill>
                <a:ea typeface="Apple LiGothic" pitchFamily="2" charset="-120"/>
              </a:rPr>
              <a:t>flavors</a:t>
            </a:r>
          </a:p>
          <a:p>
            <a:pPr marL="274320"/>
            <a:r>
              <a:rPr lang="en-US" altLang="zh-TW" b="1" dirty="0" smtClean="0">
                <a:solidFill>
                  <a:schemeClr val="bg1"/>
                </a:solidFill>
                <a:ea typeface="Apple LiGothic" pitchFamily="2" charset="-120"/>
              </a:rPr>
              <a:t>-</a:t>
            </a:r>
            <a:r>
              <a:rPr lang="zh-TW" altLang="en-US" b="1" dirty="0" smtClean="0">
                <a:solidFill>
                  <a:schemeClr val="bg1"/>
                </a:solidFill>
                <a:ea typeface="Apple LiGothic" pitchFamily="2" charset="-120"/>
              </a:rPr>
              <a:t> </a:t>
            </a:r>
            <a:r>
              <a:rPr kumimoji="0" lang="en-US" altLang="zh-TW" b="1" dirty="0" smtClean="0">
                <a:solidFill>
                  <a:schemeClr val="bg1"/>
                </a:solidFill>
                <a:ea typeface="Apple LiGothic" pitchFamily="2" charset="-120"/>
              </a:rPr>
              <a:t>Preservatives </a:t>
            </a:r>
            <a:r>
              <a:rPr lang="zh-TW" altLang="en-US" b="1" dirty="0" smtClean="0">
                <a:solidFill>
                  <a:schemeClr val="bg1"/>
                </a:solidFill>
                <a:ea typeface="Apple LiGothic" pitchFamily="2" charset="-120"/>
              </a:rPr>
              <a:t>                              </a:t>
            </a:r>
            <a:r>
              <a:rPr lang="en-US" altLang="zh-TW" b="1" dirty="0" smtClean="0">
                <a:solidFill>
                  <a:schemeClr val="bg1"/>
                </a:solidFill>
                <a:ea typeface="Apple LiGothic" pitchFamily="2" charset="-120"/>
              </a:rPr>
              <a:t>-</a:t>
            </a:r>
            <a:r>
              <a:rPr lang="zh-TW" altLang="en-US" b="1" dirty="0" smtClean="0">
                <a:solidFill>
                  <a:schemeClr val="bg1"/>
                </a:solidFill>
                <a:ea typeface="Apple LiGothic" pitchFamily="2" charset="-120"/>
              </a:rPr>
              <a:t> </a:t>
            </a:r>
            <a:r>
              <a:rPr lang="en-US" altLang="zh-TW" b="1" dirty="0" err="1">
                <a:solidFill>
                  <a:schemeClr val="bg1"/>
                </a:solidFill>
                <a:ea typeface="Apple LiGothic" pitchFamily="2" charset="-120"/>
              </a:rPr>
              <a:t>Disintegrants</a:t>
            </a:r>
            <a:endParaRPr kumimoji="0" lang="en-US" altLang="zh-TW" b="1" dirty="0">
              <a:solidFill>
                <a:schemeClr val="bg1"/>
              </a:solidFill>
              <a:ea typeface="Apple LiGothic" pitchFamily="2" charset="-120"/>
            </a:endParaRPr>
          </a:p>
          <a:p>
            <a:pPr marL="274320"/>
            <a:r>
              <a:rPr kumimoji="0" lang="en-US" altLang="zh-TW" b="1" dirty="0" smtClean="0">
                <a:solidFill>
                  <a:schemeClr val="bg1"/>
                </a:solidFill>
                <a:ea typeface="Apple LiGothic" pitchFamily="2" charset="-120"/>
              </a:rPr>
              <a:t>-</a:t>
            </a:r>
            <a:r>
              <a:rPr kumimoji="0" lang="zh-TW" altLang="en-US" b="1" dirty="0" smtClean="0">
                <a:solidFill>
                  <a:schemeClr val="bg1"/>
                </a:solidFill>
                <a:ea typeface="Apple LiGothic" pitchFamily="2" charset="-120"/>
              </a:rPr>
              <a:t> </a:t>
            </a:r>
            <a:r>
              <a:rPr kumimoji="0" lang="en-US" altLang="zh-TW" b="1" dirty="0" smtClean="0">
                <a:solidFill>
                  <a:schemeClr val="bg1"/>
                </a:solidFill>
                <a:ea typeface="Apple LiGothic" pitchFamily="2" charset="-120"/>
              </a:rPr>
              <a:t>"</a:t>
            </a:r>
            <a:r>
              <a:rPr kumimoji="0" lang="en-US" altLang="zh-TW" b="1" dirty="0">
                <a:solidFill>
                  <a:schemeClr val="bg1"/>
                </a:solidFill>
                <a:ea typeface="Apple LiGothic" pitchFamily="2" charset="-120"/>
              </a:rPr>
              <a:t>bulk fillers" such as talc or starch, hydrogenated oil, chemical coatings </a:t>
            </a:r>
          </a:p>
        </p:txBody>
      </p:sp>
    </p:spTree>
    <p:extLst>
      <p:ext uri="{BB962C8B-B14F-4D97-AF65-F5344CB8AC3E}">
        <p14:creationId xmlns:p14="http://schemas.microsoft.com/office/powerpoint/2010/main" val="183423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76200" y="1031875"/>
            <a:ext cx="7467600" cy="1997075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sz="2600" dirty="0" smtClean="0">
                <a:solidFill>
                  <a:schemeClr val="bg1"/>
                </a:solidFill>
                <a:ea typeface="Apple LiGothic" pitchFamily="2" charset="-120"/>
              </a:rPr>
              <a:t>市面上大部份維他命片劑及膠囊的吸收率都很低（不會溶解） </a:t>
            </a:r>
          </a:p>
          <a:p>
            <a:pPr>
              <a:buFont typeface="Wingdings" pitchFamily="2" charset="2"/>
              <a:buChar char="Ø"/>
            </a:pPr>
            <a:r>
              <a:rPr lang="zh-TW" altLang="en-US" sz="2600" dirty="0" smtClean="0">
                <a:solidFill>
                  <a:schemeClr val="bg1"/>
                </a:solidFill>
                <a:ea typeface="Apple LiGothic" pitchFamily="2" charset="-120"/>
              </a:rPr>
              <a:t>就算維他命丸可被溶解，亦需曝露於胃液與酵素中</a:t>
            </a:r>
            <a:r>
              <a:rPr lang="en-US" altLang="zh-TW" sz="2600" dirty="0" smtClean="0">
                <a:solidFill>
                  <a:schemeClr val="bg1"/>
                </a:solidFill>
                <a:ea typeface="Apple LiGothic" pitchFamily="2" charset="-120"/>
              </a:rPr>
              <a:t>45</a:t>
            </a:r>
            <a:r>
              <a:rPr lang="zh-TW" altLang="en-US" sz="2600" dirty="0" smtClean="0">
                <a:solidFill>
                  <a:schemeClr val="bg1"/>
                </a:solidFill>
                <a:ea typeface="Apple LiGothic" pitchFamily="2" charset="-120"/>
              </a:rPr>
              <a:t>分鐘至</a:t>
            </a:r>
            <a:r>
              <a:rPr lang="en-US" altLang="zh-TW" sz="2600" dirty="0" smtClean="0">
                <a:solidFill>
                  <a:schemeClr val="bg1"/>
                </a:solidFill>
                <a:ea typeface="Apple LiGothic" pitchFamily="2" charset="-120"/>
              </a:rPr>
              <a:t>4</a:t>
            </a:r>
            <a:r>
              <a:rPr lang="zh-TW" altLang="en-US" sz="2600" dirty="0" smtClean="0">
                <a:solidFill>
                  <a:schemeClr val="bg1"/>
                </a:solidFill>
                <a:ea typeface="Apple LiGothic" pitchFamily="2" charset="-120"/>
              </a:rPr>
              <a:t>小時，才可到達腸道被吸收 </a:t>
            </a:r>
          </a:p>
          <a:p>
            <a:pPr>
              <a:buFont typeface="Wingdings" pitchFamily="2" charset="2"/>
              <a:buNone/>
            </a:pPr>
            <a:endParaRPr lang="en-US" altLang="zh-TW" sz="26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</p:txBody>
      </p:sp>
      <p:sp>
        <p:nvSpPr>
          <p:cNvPr id="10244" name="文字方塊 5"/>
          <p:cNvSpPr txBox="1">
            <a:spLocks noChangeArrowheads="1"/>
          </p:cNvSpPr>
          <p:nvPr/>
        </p:nvSpPr>
        <p:spPr bwMode="auto">
          <a:xfrm>
            <a:off x="0" y="2886492"/>
            <a:ext cx="7620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tabLst>
                <a:tab pos="274320" algn="l"/>
              </a:tabLst>
            </a:pP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 Most commercial </a:t>
            </a:r>
            <a:r>
              <a:rPr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vitamin tablets </a:t>
            </a:r>
            <a:r>
              <a:rPr kumimoji="0"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and capsules have </a:t>
            </a: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poor absorption </a:t>
            </a:r>
            <a:r>
              <a:rPr kumimoji="0"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rates </a:t>
            </a: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(“bedpan bullets”) </a:t>
            </a:r>
          </a:p>
          <a:p>
            <a:pPr>
              <a:buFont typeface="Wingdings" pitchFamily="2" charset="2"/>
              <a:buChar char="Ø"/>
              <a:tabLst>
                <a:tab pos="274320" algn="l"/>
              </a:tabLst>
            </a:pP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 Even the vitamin pills </a:t>
            </a:r>
            <a:r>
              <a:rPr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can </a:t>
            </a:r>
            <a:r>
              <a:rPr lang="en-US" altLang="zh-TW" sz="2200" dirty="0">
                <a:solidFill>
                  <a:schemeClr val="bg1"/>
                </a:solidFill>
                <a:ea typeface="Apple LiGothic" pitchFamily="2" charset="-120"/>
              </a:rPr>
              <a:t>be dissolved, its </a:t>
            </a:r>
            <a:r>
              <a:rPr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need </a:t>
            </a:r>
            <a:r>
              <a:rPr lang="en-US" altLang="zh-TW" sz="2200" dirty="0">
                <a:solidFill>
                  <a:schemeClr val="bg1"/>
                </a:solidFill>
                <a:ea typeface="Apple LiGothic" pitchFamily="2" charset="-120"/>
              </a:rPr>
              <a:t>exposure to gastric juices and enzymes </a:t>
            </a:r>
            <a:r>
              <a:rPr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in 45 </a:t>
            </a:r>
            <a:r>
              <a:rPr lang="en-US" altLang="zh-TW" sz="2200" dirty="0">
                <a:solidFill>
                  <a:schemeClr val="bg1"/>
                </a:solidFill>
                <a:ea typeface="Apple LiGothic" pitchFamily="2" charset="-120"/>
              </a:rPr>
              <a:t>minutes to 4 hours </a:t>
            </a:r>
            <a:r>
              <a:rPr kumimoji="0"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before </a:t>
            </a: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they </a:t>
            </a:r>
            <a:r>
              <a:rPr lang="en-US" altLang="zh-TW" sz="2200" dirty="0">
                <a:solidFill>
                  <a:schemeClr val="bg1"/>
                </a:solidFill>
                <a:ea typeface="Apple LiGothic" pitchFamily="2" charset="-120"/>
              </a:rPr>
              <a:t>reach the intestines </a:t>
            </a:r>
            <a:r>
              <a:rPr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for </a:t>
            </a:r>
            <a:r>
              <a:rPr kumimoji="0"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absorption</a:t>
            </a:r>
          </a:p>
        </p:txBody>
      </p:sp>
      <p:sp>
        <p:nvSpPr>
          <p:cNvPr id="6" name="Rectangle 4"/>
          <p:cNvSpPr txBox="1">
            <a:spLocks noRot="1" noChangeArrowheads="1"/>
          </p:cNvSpPr>
          <p:nvPr/>
        </p:nvSpPr>
        <p:spPr>
          <a:xfrm>
            <a:off x="76200" y="-95250"/>
            <a:ext cx="7772400" cy="110172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科學為本</a:t>
            </a:r>
            <a:r>
              <a:rPr lang="en-US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 </a:t>
            </a:r>
            <a:r>
              <a:rPr lang="en-US" altLang="zh-TW" sz="40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vs.</a:t>
            </a:r>
            <a:r>
              <a:rPr lang="zh-TW" alt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「偽科學</a:t>
            </a:r>
            <a:r>
              <a:rPr lang="zh-TW" altLang="zh-TW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」</a:t>
            </a:r>
            <a:r>
              <a:rPr 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/>
            </a:r>
            <a:br>
              <a:rPr 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</a:br>
            <a:r>
              <a:rPr lang="en-US" altLang="zh-TW" sz="28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Science-Based vs. “Junk Science” </a:t>
            </a:r>
          </a:p>
        </p:txBody>
      </p:sp>
    </p:spTree>
    <p:extLst>
      <p:ext uri="{BB962C8B-B14F-4D97-AF65-F5344CB8AC3E}">
        <p14:creationId xmlns:p14="http://schemas.microsoft.com/office/powerpoint/2010/main" val="286131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7" descr="xray_00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0" y="0"/>
            <a:ext cx="46856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114300"/>
            <a:ext cx="7772400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zh-TW" altLang="en-US" sz="36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藥丸在傳輸上的缺點</a:t>
            </a:r>
            <a:r>
              <a:rPr lang="zh-TW" alt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/>
            </a:r>
            <a:br>
              <a:rPr lang="zh-TW" alt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</a:br>
            <a:r>
              <a:rPr lang="en-US" altLang="zh-TW" sz="31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Disadvantages of Pill Delivery</a:t>
            </a:r>
            <a:endParaRPr lang="en-US" sz="3100" dirty="0">
              <a:solidFill>
                <a:schemeClr val="bg1"/>
              </a:solidFill>
              <a:latin typeface="+mn-lt"/>
              <a:ea typeface="Apple LiGothic" pitchFamily="2" charset="-120"/>
              <a:cs typeface="Times New Roman" pitchFamily="18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24740" y="1047750"/>
            <a:ext cx="6705600" cy="1997075"/>
          </a:xfrm>
          <a:prstGeom prst="rect">
            <a:avLst/>
          </a:prstGeo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藥丸在進入腸道之前可能尚未完全溶解</a:t>
            </a:r>
            <a:endParaRPr lang="en-US" altLang="zh-TW" sz="24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藥丸可能會卡在胃壁的皺摺中</a:t>
            </a:r>
            <a:endParaRPr lang="en-US" sz="24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藥丸可以溶解，但是吞服藥丸時所喝下的水會讓胃將胃中的內容物傾倒至腸道，使吸收部位變得飽和</a:t>
            </a:r>
            <a:endParaRPr lang="en-US" sz="24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248400" y="4798266"/>
            <a:ext cx="2895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en-US" altLang="zh-TW" sz="800" dirty="0">
                <a:solidFill>
                  <a:srgbClr val="FFFF00"/>
                </a:solidFill>
                <a:ea typeface="Apple LiGothic" pitchFamily="2" charset="-120"/>
                <a:cs typeface="Times New Roman" pitchFamily="18" charset="0"/>
              </a:rPr>
              <a:t>D.Y. Graham et al What Happens to Tablets and Capsules in the Stomach…J. Pharm. Sci.  1990, Vol. 79, No. 5 pp 420 - 424</a:t>
            </a:r>
          </a:p>
        </p:txBody>
      </p:sp>
      <p:sp>
        <p:nvSpPr>
          <p:cNvPr id="12293" name="文字方塊 4"/>
          <p:cNvSpPr txBox="1">
            <a:spLocks noChangeArrowheads="1"/>
          </p:cNvSpPr>
          <p:nvPr/>
        </p:nvSpPr>
        <p:spPr bwMode="auto">
          <a:xfrm>
            <a:off x="27708" y="3072646"/>
            <a:ext cx="7287491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  <a:tabLst>
                <a:tab pos="274320" algn="l"/>
              </a:tabLst>
            </a:pPr>
            <a:r>
              <a:rPr kumimoji="0" lang="en-US" altLang="zh-TW" sz="2200" b="1" dirty="0">
                <a:solidFill>
                  <a:schemeClr val="bg1"/>
                </a:solidFill>
                <a:ea typeface="Apple LiGothic" pitchFamily="2" charset="-120"/>
              </a:rPr>
              <a:t> </a:t>
            </a:r>
            <a:r>
              <a:rPr kumimoji="0"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Pills </a:t>
            </a: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may not completely </a:t>
            </a:r>
            <a:r>
              <a:rPr kumimoji="0"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dissolved </a:t>
            </a: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before moving into </a:t>
            </a:r>
            <a:r>
              <a:rPr kumimoji="0"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	the intestinal </a:t>
            </a: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tract </a:t>
            </a:r>
          </a:p>
          <a:p>
            <a:pPr>
              <a:buFont typeface="Wingdings" pitchFamily="2" charset="2"/>
              <a:buChar char="Ø"/>
              <a:tabLst>
                <a:tab pos="274320" algn="l"/>
              </a:tabLst>
            </a:pP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 Pills can get caught in the folds of the stomach </a:t>
            </a:r>
          </a:p>
          <a:p>
            <a:pPr>
              <a:buFont typeface="Wingdings" pitchFamily="2" charset="2"/>
              <a:buChar char="Ø"/>
              <a:tabLst>
                <a:tab pos="274320" algn="l"/>
              </a:tabLst>
            </a:pP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 </a:t>
            </a:r>
            <a:r>
              <a:rPr kumimoji="0"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Pills can </a:t>
            </a:r>
            <a:r>
              <a:rPr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be </a:t>
            </a:r>
            <a:r>
              <a:rPr kumimoji="0"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dissolved, but </a:t>
            </a: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the </a:t>
            </a:r>
            <a:r>
              <a:rPr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taken water </a:t>
            </a:r>
            <a:r>
              <a:rPr kumimoji="0"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may make </a:t>
            </a: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the </a:t>
            </a:r>
            <a:r>
              <a:rPr kumimoji="0"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stomach </a:t>
            </a: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dump contents and </a:t>
            </a:r>
            <a:r>
              <a:rPr lang="en-US" altLang="zh-TW" sz="2200" dirty="0">
                <a:solidFill>
                  <a:schemeClr val="bg1"/>
                </a:solidFill>
                <a:ea typeface="Apple LiGothic" pitchFamily="2" charset="-120"/>
              </a:rPr>
              <a:t>saturated </a:t>
            </a:r>
            <a:r>
              <a:rPr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the </a:t>
            </a:r>
            <a:r>
              <a:rPr kumimoji="0"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absorption sites</a:t>
            </a:r>
            <a:endParaRPr kumimoji="0" lang="zh-TW" altLang="en-US" sz="2200" dirty="0">
              <a:solidFill>
                <a:schemeClr val="bg1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51173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0"/>
            <a:ext cx="9144000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zh-TW" altLang="en-US" sz="36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選擇營養補充品時，</a:t>
            </a:r>
            <a:r>
              <a:rPr lang="en-US" altLang="zh-TW" sz="3600" dirty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/>
            </a:r>
            <a:br>
              <a:rPr lang="en-US" altLang="zh-TW" sz="3600" dirty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</a:br>
            <a:r>
              <a:rPr lang="zh-TW" altLang="en-US" sz="3600" dirty="0" smtClean="0">
                <a:solidFill>
                  <a:schemeClr val="bg1"/>
                </a:solidFill>
                <a:latin typeface="+mn-lt"/>
                <a:ea typeface="Apple LiGothic" pitchFamily="2" charset="-120"/>
                <a:cs typeface="Times New Roman" pitchFamily="18" charset="0"/>
              </a:rPr>
              <a:t>你和顧客應該考慮哪些因素？</a:t>
            </a:r>
            <a:r>
              <a:rPr lang="zh-TW" alt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/>
            </a:r>
            <a:br>
              <a:rPr lang="zh-TW" altLang="en-US" sz="32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</a:br>
            <a:r>
              <a:rPr lang="en-US" altLang="zh-TW" sz="2700" b="1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What should you and your customers consider when choosing nutritional supplementation?</a:t>
            </a:r>
            <a:endParaRPr lang="en-US" sz="2700" dirty="0">
              <a:solidFill>
                <a:schemeClr val="bg1"/>
              </a:solidFill>
              <a:latin typeface="+mn-lt"/>
              <a:ea typeface="Apple LiGothic" pitchFamily="2" charset="-120"/>
              <a:cs typeface="Times New Roman" pitchFamily="18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" y="1809750"/>
            <a:ext cx="4572000" cy="1782762"/>
          </a:xfrm>
          <a:prstGeom prst="rect">
            <a:avLst/>
          </a:prstGeo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高效傳輸系統（高生物利用率）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全面、成份具協同作用的配方 </a:t>
            </a: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味道和口感良好</a:t>
            </a:r>
            <a:endParaRPr lang="en-US" altLang="en-US" sz="24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以科學為本</a:t>
            </a:r>
            <a:endParaRPr lang="en-US" altLang="en-US" sz="24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高標準的品質管制</a:t>
            </a:r>
            <a:endParaRPr lang="en-US" altLang="en-US" sz="24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eaLnBrk="1" hangingPunct="1"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適當標籤資料，包括列出注意事項與禁忌 </a:t>
            </a:r>
          </a:p>
        </p:txBody>
      </p:sp>
      <p:sp>
        <p:nvSpPr>
          <p:cNvPr id="14340" name="文字方塊 3"/>
          <p:cNvSpPr txBox="1">
            <a:spLocks noChangeArrowheads="1"/>
          </p:cNvSpPr>
          <p:nvPr/>
        </p:nvSpPr>
        <p:spPr bwMode="auto">
          <a:xfrm>
            <a:off x="4574969" y="1809750"/>
            <a:ext cx="4495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 Efficient delivery system (good bioavailability) </a:t>
            </a:r>
          </a:p>
          <a:p>
            <a:pPr>
              <a:buFont typeface="Wingdings" pitchFamily="2" charset="2"/>
              <a:buChar char="Ø"/>
            </a:pP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 Comprehensive and synergistic formulations </a:t>
            </a:r>
          </a:p>
          <a:p>
            <a:pPr>
              <a:buFont typeface="Wingdings" pitchFamily="2" charset="2"/>
              <a:buChar char="Ø"/>
            </a:pP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 Taste and palatability </a:t>
            </a:r>
          </a:p>
          <a:p>
            <a:pPr>
              <a:buFont typeface="Wingdings" pitchFamily="2" charset="2"/>
              <a:buChar char="Ø"/>
            </a:pP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 Scientifically based </a:t>
            </a:r>
          </a:p>
          <a:p>
            <a:pPr>
              <a:buFont typeface="Wingdings" pitchFamily="2" charset="2"/>
              <a:buChar char="Ø"/>
            </a:pPr>
            <a:r>
              <a:rPr kumimoji="0" lang="en-US" altLang="zh-TW" sz="2200" dirty="0">
                <a:solidFill>
                  <a:schemeClr val="bg1"/>
                </a:solidFill>
                <a:ea typeface="Apple LiGothic" pitchFamily="2" charset="-120"/>
              </a:rPr>
              <a:t> High standards for quality control </a:t>
            </a:r>
            <a:endParaRPr lang="en-US" altLang="zh-TW" sz="2200" dirty="0">
              <a:solidFill>
                <a:schemeClr val="bg1"/>
              </a:solidFill>
              <a:ea typeface="Apple LiGothic" pitchFamily="2" charset="-120"/>
            </a:endParaRPr>
          </a:p>
          <a:p>
            <a:pPr>
              <a:buFont typeface="Wingdings" pitchFamily="2" charset="2"/>
              <a:buChar char="Ø"/>
            </a:pPr>
            <a:r>
              <a:rPr kumimoji="0" lang="en-US" altLang="zh-TW" sz="2200" dirty="0" smtClean="0">
                <a:solidFill>
                  <a:schemeClr val="bg1"/>
                </a:solidFill>
                <a:ea typeface="Apple LiGothic" pitchFamily="2" charset="-120"/>
              </a:rPr>
              <a:t>Good label information including warnings and contraindications</a:t>
            </a:r>
            <a:endParaRPr kumimoji="0" lang="zh-TW" altLang="en-US" sz="2200" dirty="0"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55683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Rot="1" noChangeArrowheads="1"/>
          </p:cNvSpPr>
          <p:nvPr>
            <p:ph type="title" idx="4294967295"/>
          </p:nvPr>
        </p:nvSpPr>
        <p:spPr>
          <a:xfrm>
            <a:off x="0" y="57150"/>
            <a:ext cx="7772400" cy="85725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zh-TW" altLang="en-US" sz="36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傳輸與生物利用率</a:t>
            </a:r>
            <a:r>
              <a:rPr lang="en-US" altLang="zh-TW" sz="36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/>
            </a:r>
            <a:br>
              <a:rPr lang="en-US" altLang="zh-TW" sz="36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</a:br>
            <a:r>
              <a:rPr lang="en-US" altLang="zh-TW" sz="3100" dirty="0" smtClean="0">
                <a:solidFill>
                  <a:schemeClr val="bg1"/>
                </a:solidFill>
                <a:latin typeface="+mn-lt"/>
                <a:ea typeface="Apple LiGothic" pitchFamily="2" charset="-120"/>
              </a:rPr>
              <a:t>Delivery &amp; Bioavailability</a:t>
            </a:r>
            <a:endParaRPr lang="en-US" sz="3100" dirty="0">
              <a:solidFill>
                <a:schemeClr val="bg1"/>
              </a:solidFill>
              <a:latin typeface="+mn-lt"/>
              <a:ea typeface="Apple LiGothic" pitchFamily="2" charset="-120"/>
              <a:cs typeface="Times New Roman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-76200" y="590550"/>
            <a:ext cx="5181599" cy="1874837"/>
          </a:xfrm>
          <a:prstGeom prst="rect">
            <a:avLst/>
          </a:prstGeom>
        </p:spPr>
        <p:txBody>
          <a:bodyPr/>
          <a:lstStyle/>
          <a:p>
            <a:pPr lvl="1" eaLnBrk="1" hangingPunct="1">
              <a:lnSpc>
                <a:spcPct val="90000"/>
              </a:lnSpc>
              <a:buFont typeface="Tahoma" pitchFamily="34" charset="0"/>
              <a:buNone/>
            </a:pPr>
            <a:endParaRPr lang="en-US" altLang="zh-TW" sz="24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傳輸系統相當重要：</a:t>
            </a:r>
            <a:endParaRPr lang="en-US" altLang="en-US" sz="24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lvl="1"/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等壓吸收 </a:t>
            </a:r>
            <a:r>
              <a:rPr lang="en-US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&gt; </a:t>
            </a: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膠囊</a:t>
            </a:r>
            <a:r>
              <a:rPr lang="en-US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 &gt; </a:t>
            </a: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藥丸</a:t>
            </a:r>
            <a:r>
              <a:rPr lang="en-US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/</a:t>
            </a: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藥片</a:t>
            </a:r>
            <a:endParaRPr lang="en-US" altLang="en-US" sz="22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添加劑與增量劑導致吸收率下降</a:t>
            </a:r>
            <a:endParaRPr lang="en-US" sz="22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膠囊與藥丸常常需要依賴胃酸</a:t>
            </a:r>
            <a:endParaRPr lang="en-US" sz="22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zh-TW" altLang="en-US" sz="24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生物利用率是甚麼？</a:t>
            </a:r>
            <a:endParaRPr lang="en-US" sz="24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反映身體可以吸收並且利用營養素的量</a:t>
            </a:r>
            <a:endParaRPr lang="en-US" sz="22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受傳輸系統與配方</a:t>
            </a:r>
            <a:endParaRPr lang="en-US" altLang="zh-TW" sz="22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  <a:p>
            <a:pPr marL="457200" lvl="1" indent="0" eaLnBrk="1" hangingPunct="1">
              <a:lnSpc>
                <a:spcPct val="90000"/>
              </a:lnSpc>
              <a:buNone/>
            </a:pPr>
            <a:r>
              <a:rPr lang="zh-TW" altLang="en-US" sz="2200" dirty="0" smtClean="0">
                <a:solidFill>
                  <a:schemeClr val="bg1"/>
                </a:solidFill>
                <a:ea typeface="Apple LiGothic" pitchFamily="2" charset="-120"/>
                <a:cs typeface="Times New Roman" pitchFamily="18" charset="0"/>
              </a:rPr>
              <a:t>（如氨基酸螯合配方）影響</a:t>
            </a:r>
            <a:endParaRPr lang="en-US" altLang="en-US" sz="2200" dirty="0" smtClean="0">
              <a:solidFill>
                <a:schemeClr val="bg1"/>
              </a:solidFill>
              <a:ea typeface="Apple LiGothic" pitchFamily="2" charset="-120"/>
              <a:cs typeface="Times New Roman" pitchFamily="18" charset="0"/>
            </a:endParaRPr>
          </a:p>
        </p:txBody>
      </p:sp>
      <p:sp>
        <p:nvSpPr>
          <p:cNvPr id="15364" name="文字方塊 3"/>
          <p:cNvSpPr txBox="1">
            <a:spLocks noChangeArrowheads="1"/>
          </p:cNvSpPr>
          <p:nvPr/>
        </p:nvSpPr>
        <p:spPr bwMode="auto">
          <a:xfrm>
            <a:off x="4382984" y="545952"/>
            <a:ext cx="478575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kumimoji="0" lang="zh-TW" altLang="en-US" dirty="0">
                <a:solidFill>
                  <a:schemeClr val="bg1"/>
                </a:solidFill>
                <a:ea typeface="Apple LiGothic" pitchFamily="2" charset="-120"/>
              </a:rPr>
              <a:t> </a:t>
            </a:r>
            <a:r>
              <a:rPr kumimoji="0" lang="en-US" altLang="zh-TW" sz="2400" dirty="0">
                <a:solidFill>
                  <a:schemeClr val="bg1"/>
                </a:solidFill>
                <a:ea typeface="Apple LiGothic" pitchFamily="2" charset="-120"/>
              </a:rPr>
              <a:t>Delivery system is very important: </a:t>
            </a:r>
          </a:p>
        </p:txBody>
      </p:sp>
      <p:sp>
        <p:nvSpPr>
          <p:cNvPr id="6" name="文字方塊 3"/>
          <p:cNvSpPr txBox="1">
            <a:spLocks noChangeArrowheads="1"/>
          </p:cNvSpPr>
          <p:nvPr/>
        </p:nvSpPr>
        <p:spPr bwMode="auto">
          <a:xfrm>
            <a:off x="4876800" y="1019245"/>
            <a:ext cx="44196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zh-TW" dirty="0" smtClean="0">
                <a:solidFill>
                  <a:schemeClr val="bg1"/>
                </a:solidFill>
                <a:ea typeface="Apple LiGothic" pitchFamily="2" charset="-120"/>
              </a:rPr>
              <a:t>Isotonic </a:t>
            </a:r>
            <a:r>
              <a:rPr kumimoji="0" lang="en-US" altLang="zh-TW" dirty="0">
                <a:solidFill>
                  <a:schemeClr val="bg1"/>
                </a:solidFill>
                <a:ea typeface="Apple LiGothic" pitchFamily="2" charset="-120"/>
              </a:rPr>
              <a:t>&gt; capsules &gt; pills/tablets </a:t>
            </a:r>
            <a:endParaRPr kumimoji="0" lang="en-US" altLang="zh-TW" dirty="0" smtClean="0">
              <a:solidFill>
                <a:schemeClr val="bg1"/>
              </a:solidFill>
              <a:ea typeface="Apple LiGothic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zh-TW" dirty="0" smtClean="0">
                <a:solidFill>
                  <a:schemeClr val="bg1"/>
                </a:solidFill>
                <a:ea typeface="Apple LiGothic" pitchFamily="2" charset="-120"/>
              </a:rPr>
              <a:t>Binders </a:t>
            </a:r>
            <a:r>
              <a:rPr kumimoji="0" lang="en-US" altLang="zh-TW" dirty="0">
                <a:solidFill>
                  <a:schemeClr val="bg1"/>
                </a:solidFill>
                <a:ea typeface="Apple LiGothic" pitchFamily="2" charset="-120"/>
              </a:rPr>
              <a:t>and fillers can decrease absorption </a:t>
            </a:r>
            <a:endParaRPr kumimoji="0" lang="en-US" altLang="zh-TW" dirty="0" smtClean="0">
              <a:solidFill>
                <a:schemeClr val="bg1"/>
              </a:solidFill>
              <a:ea typeface="Apple LiGothic" pitchFamily="2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0" lang="en-US" altLang="zh-TW" dirty="0" smtClean="0">
                <a:solidFill>
                  <a:schemeClr val="bg1"/>
                </a:solidFill>
                <a:ea typeface="Apple LiGothic" pitchFamily="2" charset="-120"/>
              </a:rPr>
              <a:t>Capsules </a:t>
            </a:r>
            <a:r>
              <a:rPr kumimoji="0" lang="en-US" altLang="zh-TW" dirty="0">
                <a:solidFill>
                  <a:schemeClr val="bg1"/>
                </a:solidFill>
                <a:ea typeface="Apple LiGothic" pitchFamily="2" charset="-120"/>
              </a:rPr>
              <a:t>and pills often rely on stomach acid </a:t>
            </a:r>
          </a:p>
        </p:txBody>
      </p:sp>
      <p:sp>
        <p:nvSpPr>
          <p:cNvPr id="7" name="文字方塊 3"/>
          <p:cNvSpPr txBox="1">
            <a:spLocks noChangeArrowheads="1"/>
          </p:cNvSpPr>
          <p:nvPr/>
        </p:nvSpPr>
        <p:spPr bwMode="auto">
          <a:xfrm>
            <a:off x="4763984" y="2724150"/>
            <a:ext cx="44196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0" lang="en-US" altLang="zh-TW" sz="2400" dirty="0" smtClean="0">
                <a:solidFill>
                  <a:schemeClr val="bg1"/>
                </a:solidFill>
                <a:ea typeface="Apple LiGothic" pitchFamily="2" charset="-120"/>
              </a:rPr>
              <a:t>What </a:t>
            </a:r>
            <a:r>
              <a:rPr kumimoji="0" lang="en-US" altLang="zh-TW" sz="2400" dirty="0">
                <a:solidFill>
                  <a:schemeClr val="bg1"/>
                </a:solidFill>
                <a:ea typeface="Apple LiGothic" pitchFamily="2" charset="-120"/>
              </a:rPr>
              <a:t>is bioavailability? </a:t>
            </a:r>
          </a:p>
          <a:p>
            <a:pPr lvl="1">
              <a:buFont typeface="Arial" pitchFamily="34" charset="0"/>
              <a:buChar char="•"/>
            </a:pPr>
            <a:r>
              <a:rPr kumimoji="0" lang="zh-TW" altLang="en-US" dirty="0">
                <a:solidFill>
                  <a:schemeClr val="bg1"/>
                </a:solidFill>
                <a:ea typeface="Apple LiGothic" pitchFamily="2" charset="-120"/>
              </a:rPr>
              <a:t>  </a:t>
            </a:r>
            <a:r>
              <a:rPr kumimoji="0" lang="en-US" altLang="zh-TW" dirty="0">
                <a:solidFill>
                  <a:schemeClr val="bg1"/>
                </a:solidFill>
                <a:ea typeface="Apple LiGothic" pitchFamily="2" charset="-120"/>
              </a:rPr>
              <a:t>Reflects the amount of nutrient your body can absorb and utilize </a:t>
            </a:r>
          </a:p>
          <a:p>
            <a:pPr lvl="1">
              <a:buFont typeface="Arial" pitchFamily="34" charset="0"/>
              <a:buChar char="•"/>
              <a:tabLst>
                <a:tab pos="91440" algn="l"/>
                <a:tab pos="182880" algn="l"/>
                <a:tab pos="274320" algn="l"/>
              </a:tabLst>
            </a:pPr>
            <a:r>
              <a:rPr kumimoji="0" lang="zh-TW" altLang="en-US" dirty="0">
                <a:solidFill>
                  <a:schemeClr val="bg1"/>
                </a:solidFill>
                <a:ea typeface="Apple LiGothic" pitchFamily="2" charset="-120"/>
              </a:rPr>
              <a:t>  </a:t>
            </a:r>
            <a:r>
              <a:rPr kumimoji="0" lang="en-US" altLang="zh-TW" dirty="0">
                <a:solidFill>
                  <a:schemeClr val="bg1"/>
                </a:solidFill>
                <a:ea typeface="Apple LiGothic" pitchFamily="2" charset="-120"/>
              </a:rPr>
              <a:t>Dependent on the delivery system and the </a:t>
            </a:r>
            <a:r>
              <a:rPr kumimoji="0" lang="en-US" altLang="zh-TW" dirty="0" smtClean="0">
                <a:solidFill>
                  <a:schemeClr val="bg1"/>
                </a:solidFill>
                <a:ea typeface="Apple LiGothic" pitchFamily="2" charset="-120"/>
              </a:rPr>
              <a:t>formulation</a:t>
            </a:r>
          </a:p>
          <a:p>
            <a:pPr lvl="1">
              <a:tabLst>
                <a:tab pos="91440" algn="l"/>
                <a:tab pos="182880" algn="l"/>
                <a:tab pos="274320" algn="l"/>
              </a:tabLst>
            </a:pPr>
            <a:r>
              <a:rPr kumimoji="0" lang="en-US" altLang="zh-TW" dirty="0" smtClean="0">
                <a:solidFill>
                  <a:schemeClr val="bg1"/>
                </a:solidFill>
                <a:ea typeface="Apple LiGothic" pitchFamily="2" charset="-120"/>
              </a:rPr>
              <a:t> </a:t>
            </a:r>
            <a:r>
              <a:rPr kumimoji="0" lang="en-US" altLang="zh-TW" dirty="0">
                <a:solidFill>
                  <a:schemeClr val="bg1"/>
                </a:solidFill>
                <a:ea typeface="Apple LiGothic" pitchFamily="2" charset="-120"/>
              </a:rPr>
              <a:t>(e.g. amino </a:t>
            </a:r>
            <a:r>
              <a:rPr kumimoji="0" lang="en-US" altLang="zh-TW" dirty="0" smtClean="0">
                <a:solidFill>
                  <a:schemeClr val="bg1"/>
                </a:solidFill>
                <a:ea typeface="Apple LiGothic" pitchFamily="2" charset="-120"/>
              </a:rPr>
              <a:t>acid </a:t>
            </a:r>
            <a:r>
              <a:rPr kumimoji="0" lang="en-US" altLang="zh-TW" dirty="0">
                <a:solidFill>
                  <a:schemeClr val="bg1"/>
                </a:solidFill>
                <a:ea typeface="Apple LiGothic" pitchFamily="2" charset="-120"/>
              </a:rPr>
              <a:t>chelate) </a:t>
            </a:r>
          </a:p>
          <a:p>
            <a:endParaRPr kumimoji="0" lang="zh-TW" altLang="en-US" dirty="0">
              <a:solidFill>
                <a:schemeClr val="bg1"/>
              </a:solidFill>
              <a:ea typeface="Apple LiGothic" pitchFamily="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4251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2278</Words>
  <Application>Microsoft Office PowerPoint</Application>
  <PresentationFormat>On-screen Show (16:9)</PresentationFormat>
  <Paragraphs>211</Paragraphs>
  <Slides>20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Office Theme</vt:lpstr>
      <vt:lpstr>Custom Design</vt:lpstr>
      <vt:lpstr>1_Custom Design</vt:lpstr>
      <vt:lpstr>PowerPoint Presentation</vt:lpstr>
      <vt:lpstr>PowerPoint Presentation</vt:lpstr>
      <vt:lpstr>科學為本 vs.「偽科學」 Science-Based vs. “Junk Science” </vt:lpstr>
      <vt:lpstr>PowerPoint Presentation</vt:lpstr>
      <vt:lpstr>PowerPoint Presentation</vt:lpstr>
      <vt:lpstr>PowerPoint Presentation</vt:lpstr>
      <vt:lpstr>藥丸在傳輸上的缺點 Disadvantages of Pill Delivery</vt:lpstr>
      <vt:lpstr>選擇營養補充品時， 你和顧客應該考慮哪些因素？ What should you and your customers consider when choosing nutritional supplementation?</vt:lpstr>
      <vt:lpstr>傳輸與生物利用率 Delivery &amp; Bioavailability</vt:lpstr>
      <vt:lpstr>Isotonix®配方促進快速、受控的營養傳輸  Isotonix® is Formulated for Fast, Controlled Delivery of Nutrients</vt:lpstr>
      <vt:lpstr>何謂等滲壓(isotonic)? What does isotonic mean?</vt:lpstr>
      <vt:lpstr>Isotonix®－最卓越的營養補充品之一  Isotonix®－ One of the Best Supplements</vt:lpstr>
      <vt:lpstr>PowerPoint Presentation</vt:lpstr>
      <vt:lpstr>碧容健® About Pycnogenol® </vt:lpstr>
      <vt:lpstr>Isotonix OPC-3® 的吸收率 Isotonix OPC-3® Absorption</vt:lpstr>
      <vt:lpstr>結果The Results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Penelope Chan</dc:creator>
  <cp:lastModifiedBy>Chelsie Lee</cp:lastModifiedBy>
  <cp:revision>26</cp:revision>
  <dcterms:created xsi:type="dcterms:W3CDTF">2015-08-21T05:01:04Z</dcterms:created>
  <dcterms:modified xsi:type="dcterms:W3CDTF">2016-04-21T13:58:57Z</dcterms:modified>
</cp:coreProperties>
</file>